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comments/modernComment_10C_F897FDD0.xml" ContentType="application/vnd.ms-powerpoint.comments+xml"/>
  <Override PartName="/ppt/comments/modernComment_119_772D0ED7.xml" ContentType="application/vnd.ms-powerpoint.comments+xml"/>
  <Override PartName="/ppt/comments/modernComment_117_9F83F01C.xml" ContentType="application/vnd.ms-powerpoint.comments+xml"/>
  <Override PartName="/ppt/comments/modernComment_12D_1F37C21E.xml" ContentType="application/vnd.ms-powerpoint.comments+xml"/>
  <Override PartName="/ppt/comments/modernComment_11D_14A419BF.xml" ContentType="application/vnd.ms-powerpoint.comments+xml"/>
  <Override PartName="/ppt/comments/modernComment_122_6AFF8199.xml" ContentType="application/vnd.ms-powerpoint.comments+xml"/>
  <Override PartName="/ppt/authors.xml" ContentType="application/vnd.ms-powerpoint.author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3"/>
  </p:notesMasterIdLst>
  <p:sldIdLst>
    <p:sldId id="256" r:id="rId2"/>
    <p:sldId id="271" r:id="rId3"/>
    <p:sldId id="272" r:id="rId4"/>
    <p:sldId id="307" r:id="rId5"/>
    <p:sldId id="308" r:id="rId6"/>
    <p:sldId id="275" r:id="rId7"/>
    <p:sldId id="305" r:id="rId8"/>
    <p:sldId id="296" r:id="rId9"/>
    <p:sldId id="295" r:id="rId10"/>
    <p:sldId id="309" r:id="rId11"/>
    <p:sldId id="306" r:id="rId12"/>
    <p:sldId id="268" r:id="rId13"/>
    <p:sldId id="281" r:id="rId14"/>
    <p:sldId id="279" r:id="rId15"/>
    <p:sldId id="293" r:id="rId16"/>
    <p:sldId id="282" r:id="rId17"/>
    <p:sldId id="283" r:id="rId18"/>
    <p:sldId id="310" r:id="rId19"/>
    <p:sldId id="269" r:id="rId20"/>
    <p:sldId id="294" r:id="rId21"/>
    <p:sldId id="301" r:id="rId22"/>
    <p:sldId id="312" r:id="rId23"/>
    <p:sldId id="285" r:id="rId24"/>
    <p:sldId id="313" r:id="rId25"/>
    <p:sldId id="314" r:id="rId26"/>
    <p:sldId id="290" r:id="rId27"/>
    <p:sldId id="315" r:id="rId28"/>
    <p:sldId id="319" r:id="rId29"/>
    <p:sldId id="316" r:id="rId30"/>
    <p:sldId id="317" r:id="rId31"/>
    <p:sldId id="284" r:id="rId32"/>
    <p:sldId id="321" r:id="rId33"/>
    <p:sldId id="322" r:id="rId34"/>
    <p:sldId id="323" r:id="rId35"/>
    <p:sldId id="289" r:id="rId36"/>
    <p:sldId id="286" r:id="rId37"/>
    <p:sldId id="297" r:id="rId38"/>
    <p:sldId id="324" r:id="rId39"/>
    <p:sldId id="298" r:id="rId40"/>
    <p:sldId id="299" r:id="rId41"/>
    <p:sldId id="300" r:id="rId42"/>
    <p:sldId id="259" r:id="rId43"/>
    <p:sldId id="302" r:id="rId44"/>
    <p:sldId id="266" r:id="rId45"/>
    <p:sldId id="257" r:id="rId46"/>
    <p:sldId id="258" r:id="rId47"/>
    <p:sldId id="260" r:id="rId48"/>
    <p:sldId id="261" r:id="rId49"/>
    <p:sldId id="264" r:id="rId50"/>
    <p:sldId id="326" r:id="rId51"/>
    <p:sldId id="327" r:id="rId5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1DD7EEF-85EF-38AB-C996-50ADE2FF1B8B}" name="Jim Ianelli" initials="JI" userId="d47bb14cbf469152"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6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001" autoAdjust="0"/>
    <p:restoredTop sz="96723" autoAdjust="0"/>
  </p:normalViewPr>
  <p:slideViewPr>
    <p:cSldViewPr snapToGrid="0" showGuides="1">
      <p:cViewPr varScale="1">
        <p:scale>
          <a:sx n="123" d="100"/>
          <a:sy n="123" d="100"/>
        </p:scale>
        <p:origin x="1098" y="102"/>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8" Type="http://schemas.microsoft.com/office/2018/10/relationships/authors" Target="author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comments/modernComment_10C_F897FDD0.xml><?xml version="1.0" encoding="utf-8"?>
<p188:cmLst xmlns:a="http://schemas.openxmlformats.org/drawingml/2006/main" xmlns:r="http://schemas.openxmlformats.org/officeDocument/2006/relationships" xmlns:p188="http://schemas.microsoft.com/office/powerpoint/2018/8/main">
  <p188:cm id="{9F18BA5C-5F80-D940-9C4F-A7897BBA4933}" authorId="{01DD7EEF-85EF-38AB-C996-50ADE2FF1B8B}" created="2021-09-18T15:57:02.179">
    <pc:sldMkLst xmlns:pc="http://schemas.microsoft.com/office/powerpoint/2013/main/command">
      <pc:docMk/>
      <pc:sldMk cId="4170710480" sldId="268"/>
    </pc:sldMkLst>
    <p188:txBody>
      <a:bodyPr/>
      <a:lstStyle/>
      <a:p>
        <a:r>
          <a:rPr lang="en-US"/>
          <a:t>L2 and L1 confusing because used differently in the top equation than the others. replace L2 with Lold and L1 w/ L_young?
The last three equations also need work. 
L_ay applies for ages &gt;2
nobody will know what vf_Jy means in last equation, nor will they know what t_bar is…</a:t>
        </a:r>
      </a:p>
    </p188:txBody>
  </p188:cm>
</p188:cmLst>
</file>

<file path=ppt/comments/modernComment_117_9F83F01C.xml><?xml version="1.0" encoding="utf-8"?>
<p188:cmLst xmlns:a="http://schemas.openxmlformats.org/drawingml/2006/main" xmlns:r="http://schemas.openxmlformats.org/officeDocument/2006/relationships" xmlns:p188="http://schemas.microsoft.com/office/powerpoint/2018/8/main">
  <p188:cm id="{9E22DC91-ACA6-B546-8E8C-1A39A70A2D8C}" authorId="{01DD7EEF-85EF-38AB-C996-50ADE2FF1B8B}" created="2021-09-18T16:02:57.143">
    <ac:deMkLst xmlns:ac="http://schemas.microsoft.com/office/drawing/2013/main/command">
      <pc:docMk xmlns:pc="http://schemas.microsoft.com/office/powerpoint/2013/main/command"/>
      <pc:sldMk xmlns:pc="http://schemas.microsoft.com/office/powerpoint/2013/main/command" cId="2676224028" sldId="279"/>
      <ac:spMk id="2" creationId="{00000000-0000-0000-0000-000000000000}"/>
    </ac:deMkLst>
    <p188:txBody>
      <a:bodyPr/>
      <a:lstStyle/>
      <a:p>
        <a:r>
          <a:rPr lang="en-US"/>
          <a:t>anything about M at age?</a:t>
        </a:r>
      </a:p>
    </p188:txBody>
  </p188:cm>
</p188:cmLst>
</file>

<file path=ppt/comments/modernComment_119_772D0ED7.xml><?xml version="1.0" encoding="utf-8"?>
<p188:cmLst xmlns:a="http://schemas.openxmlformats.org/drawingml/2006/main" xmlns:r="http://schemas.openxmlformats.org/officeDocument/2006/relationships" xmlns:p188="http://schemas.microsoft.com/office/powerpoint/2018/8/main">
  <p188:cm id="{7908DBC8-84FF-F348-ACBF-7FF1AB91868A}" authorId="{01DD7EEF-85EF-38AB-C996-50ADE2FF1B8B}" created="2021-09-18T16:02:23.354">
    <pc:sldMkLst xmlns:pc="http://schemas.microsoft.com/office/powerpoint/2013/main/command">
      <pc:docMk/>
      <pc:sldMk cId="1999441623" sldId="281"/>
    </pc:sldMkLst>
    <p188:txBody>
      <a:bodyPr/>
      <a:lstStyle/>
      <a:p>
        <a:r>
          <a:rPr lang="en-US"/>
          <a:t>You know I’m gonna hate on the mesh figure, it shows zero info imho
Pearson one also quite confusing since it implies there’s a variance term involved which is also confusing. 
I’ld love to know if the growth is affected by year or at cohort level. Seems like the latter, so why not just show a matrix of fish body WEIGHT w/ and w/o the temperature effect over time like Jimbo does? these are impossible to interpret (imho, and pea brain)</a:t>
        </a:r>
      </a:p>
    </p188:txBody>
  </p188:cm>
</p188:cmLst>
</file>

<file path=ppt/comments/modernComment_11D_14A419BF.xml><?xml version="1.0" encoding="utf-8"?>
<p188:cmLst xmlns:a="http://schemas.openxmlformats.org/drawingml/2006/main" xmlns:r="http://schemas.openxmlformats.org/officeDocument/2006/relationships" xmlns:p188="http://schemas.microsoft.com/office/powerpoint/2018/8/main">
  <p188:cm id="{A2907622-3DD9-8B42-A63C-9A8A61D69A33}" authorId="{01DD7EEF-85EF-38AB-C996-50ADE2FF1B8B}" created="2021-09-18T16:08:24.213">
    <pc:sldMkLst xmlns:pc="http://schemas.microsoft.com/office/powerpoint/2013/main/command">
      <pc:docMk/>
      <pc:sldMk cId="346298815" sldId="285"/>
    </pc:sldMkLst>
    <p188:replyLst>
      <p188:reply id="{D2471862-3945-C643-BB2F-4B1593E0934A}" authorId="{01DD7EEF-85EF-38AB-C996-50ADE2FF1B8B}" created="2021-09-18T16:09:33.415">
        <p188:txBody>
          <a:bodyPr/>
          <a:lstStyle/>
          <a:p>
            <a:r>
              <a:rPr lang="en-US"/>
              <a:t>also, absolute units matter so should scale relative to the minimum (and exclude tuned ones)</a:t>
            </a:r>
          </a:p>
        </p188:txBody>
      </p188:reply>
    </p188:replyLst>
    <p188:txBody>
      <a:bodyPr/>
      <a:lstStyle/>
      <a:p>
        <a:r>
          <a:rPr lang="en-US"/>
          <a:t>shouldn’t include the tuned ones here</a:t>
        </a:r>
      </a:p>
    </p188:txBody>
  </p188:cm>
</p188:cmLst>
</file>

<file path=ppt/comments/modernComment_122_6AFF8199.xml><?xml version="1.0" encoding="utf-8"?>
<p188:cmLst xmlns:a="http://schemas.openxmlformats.org/drawingml/2006/main" xmlns:r="http://schemas.openxmlformats.org/officeDocument/2006/relationships" xmlns:p188="http://schemas.microsoft.com/office/powerpoint/2018/8/main">
  <p188:cm id="{6B6DD978-163F-C344-96AE-DD1FDE69B11F}" authorId="{01DD7EEF-85EF-38AB-C996-50ADE2FF1B8B}" created="2021-09-18T16:11:53.758">
    <pc:sldMkLst xmlns:pc="http://schemas.microsoft.com/office/powerpoint/2013/main/command">
      <pc:docMk/>
      <pc:sldMk cId="1795129753" sldId="290"/>
    </pc:sldMkLst>
    <p188:txBody>
      <a:bodyPr/>
      <a:lstStyle/>
      <a:p>
        <a:r>
          <a:rPr lang="en-US"/>
          <a:t>dude, when have we ever felt that q for the survey is &gt;1? Am I not remembering things? Seems all these models are “off” if so.</a:t>
        </a:r>
      </a:p>
    </p188:txBody>
  </p188:cm>
</p188:cmLst>
</file>

<file path=ppt/comments/modernComment_12D_1F37C21E.xml><?xml version="1.0" encoding="utf-8"?>
<p188:cmLst xmlns:a="http://schemas.openxmlformats.org/drawingml/2006/main" xmlns:r="http://schemas.openxmlformats.org/officeDocument/2006/relationships" xmlns:p188="http://schemas.microsoft.com/office/powerpoint/2018/8/main">
  <p188:cm id="{582CD61D-BEDF-F942-A0A7-50CFC673B082}" authorId="{01DD7EEF-85EF-38AB-C996-50ADE2FF1B8B}" created="2021-09-18T16:06:21.501">
    <pc:sldMkLst xmlns:pc="http://schemas.microsoft.com/office/powerpoint/2013/main/command">
      <pc:docMk/>
      <pc:sldMk cId="523747870" sldId="301"/>
    </pc:sldMkLst>
    <p188:replyLst>
      <p188:reply id="{838DA14F-94E5-2C4D-B5A9-84606B33970F}" authorId="{01DD7EEF-85EF-38AB-C996-50ADE2FF1B8B}" created="2021-09-18T16:07:33.550">
        <p188:txBody>
          <a:bodyPr/>
          <a:lstStyle/>
          <a:p>
            <a:r>
              <a:rPr lang="en-US"/>
              <a:t>also the tuned models can’t really be compared for likelihoods right? rho and RMSE yes, maybe omit those?</a:t>
            </a:r>
          </a:p>
        </p188:txBody>
      </p188:reply>
    </p188:replyLst>
    <p188:txBody>
      <a:bodyPr/>
      <a:lstStyle/>
      <a:p>
        <a:r>
          <a:rPr lang="en-US"/>
          <a:t>eww, do we really need yellow and green? Hoping to “retire” this practice…</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E66FAAA-A3A3-4FC3-80C6-5F76228BBF16}" type="datetimeFigureOut">
              <a:rPr lang="en-US" smtClean="0"/>
              <a:t>9/20/2021</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46D5AA2-512C-49D3-8E91-267D2F559498}" type="slidenum">
              <a:rPr lang="en-US" smtClean="0"/>
              <a:t>‹#›</a:t>
            </a:fld>
            <a:endParaRPr lang="en-US"/>
          </a:p>
        </p:txBody>
      </p:sp>
    </p:spTree>
    <p:extLst>
      <p:ext uri="{BB962C8B-B14F-4D97-AF65-F5344CB8AC3E}">
        <p14:creationId xmlns:p14="http://schemas.microsoft.com/office/powerpoint/2010/main" val="28272089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Will need to explain equation.</a:t>
            </a:r>
            <a:endParaRPr lang="en-US" dirty="0"/>
          </a:p>
        </p:txBody>
      </p:sp>
      <p:sp>
        <p:nvSpPr>
          <p:cNvPr id="4" name="Slide Number Placeholder 3"/>
          <p:cNvSpPr>
            <a:spLocks noGrp="1"/>
          </p:cNvSpPr>
          <p:nvPr>
            <p:ph type="sldNum" sz="quarter" idx="10"/>
          </p:nvPr>
        </p:nvSpPr>
        <p:spPr/>
        <p:txBody>
          <a:bodyPr/>
          <a:lstStyle/>
          <a:p>
            <a:fld id="{746D5AA2-512C-49D3-8E91-267D2F559498}" type="slidenum">
              <a:rPr lang="en-US" smtClean="0"/>
              <a:t>12</a:t>
            </a:fld>
            <a:endParaRPr lang="en-US"/>
          </a:p>
        </p:txBody>
      </p:sp>
    </p:spTree>
    <p:extLst>
      <p:ext uri="{BB962C8B-B14F-4D97-AF65-F5344CB8AC3E}">
        <p14:creationId xmlns:p14="http://schemas.microsoft.com/office/powerpoint/2010/main" val="30449976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46D5AA2-512C-49D3-8E91-267D2F559498}" type="slidenum">
              <a:rPr lang="en-US" smtClean="0"/>
              <a:t>16</a:t>
            </a:fld>
            <a:endParaRPr lang="en-US"/>
          </a:p>
        </p:txBody>
      </p:sp>
    </p:spTree>
    <p:extLst>
      <p:ext uri="{BB962C8B-B14F-4D97-AF65-F5344CB8AC3E}">
        <p14:creationId xmlns:p14="http://schemas.microsoft.com/office/powerpoint/2010/main" val="41561833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46D5AA2-512C-49D3-8E91-267D2F559498}" type="slidenum">
              <a:rPr lang="en-US" smtClean="0"/>
              <a:t>29</a:t>
            </a:fld>
            <a:endParaRPr lang="en-US"/>
          </a:p>
        </p:txBody>
      </p:sp>
    </p:spTree>
    <p:extLst>
      <p:ext uri="{BB962C8B-B14F-4D97-AF65-F5344CB8AC3E}">
        <p14:creationId xmlns:p14="http://schemas.microsoft.com/office/powerpoint/2010/main" val="12487903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46D5AA2-512C-49D3-8E91-267D2F559498}" type="slidenum">
              <a:rPr lang="en-US" smtClean="0"/>
              <a:t>34</a:t>
            </a:fld>
            <a:endParaRPr lang="en-US"/>
          </a:p>
        </p:txBody>
      </p:sp>
    </p:spTree>
    <p:extLst>
      <p:ext uri="{BB962C8B-B14F-4D97-AF65-F5344CB8AC3E}">
        <p14:creationId xmlns:p14="http://schemas.microsoft.com/office/powerpoint/2010/main" val="41741510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Slide Image Placeholder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9154" name="Notes Placeholder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dirty="0" smtClean="0"/>
          </a:p>
        </p:txBody>
      </p:sp>
      <p:sp>
        <p:nvSpPr>
          <p:cNvPr id="49155" name="Slide Number Placeholder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fld id="{69B5553C-F347-428C-935A-CD69F82B7692}" type="slidenum">
              <a:rPr lang="en-US" altLang="en-US"/>
              <a:pPr/>
              <a:t>38</a:t>
            </a:fld>
            <a:endParaRPr lang="en-US" altLang="en-US"/>
          </a:p>
        </p:txBody>
      </p:sp>
    </p:spTree>
    <p:extLst>
      <p:ext uri="{BB962C8B-B14F-4D97-AF65-F5344CB8AC3E}">
        <p14:creationId xmlns:p14="http://schemas.microsoft.com/office/powerpoint/2010/main" val="11929017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Tagging study to determine where cod go from winter spawning grounds in western gulf of Alaska. Assess connectivity between GOA and Bering Sea management areas.</a:t>
            </a:r>
          </a:p>
          <a:p>
            <a:endParaRPr lang="en-US" dirty="0"/>
          </a:p>
          <a:p>
            <a:r>
              <a:rPr lang="en-US" dirty="0"/>
              <a:t>Collaboration with the Aleutians East Borough, funding from the cooperative research program. Worked with local fishers to capture and tag cod.</a:t>
            </a:r>
          </a:p>
          <a:p>
            <a:endParaRPr lang="en-US" dirty="0"/>
          </a:p>
          <a:p>
            <a:r>
              <a:rPr lang="en-US" dirty="0"/>
              <a:t>In March 2021, we released 25 satellite tags and 957 conventional tags in the </a:t>
            </a:r>
            <a:r>
              <a:rPr lang="en-US" dirty="0" err="1"/>
              <a:t>Shumagin</a:t>
            </a:r>
            <a:r>
              <a:rPr lang="en-US" dirty="0"/>
              <a:t> Island area. Map shows recovery (pop-up or vessel recapture) locations through August. During the June – August period, 9 of 16 recoveries were in the Bering Sea. More pop-ups to come (some programmed for 180 and 365 days). Geolocation will reconstruct pathways to determine migration timing and pathways.</a:t>
            </a:r>
          </a:p>
        </p:txBody>
      </p:sp>
      <p:sp>
        <p:nvSpPr>
          <p:cNvPr id="4" name="Slide Number Placeholder 3"/>
          <p:cNvSpPr>
            <a:spLocks noGrp="1"/>
          </p:cNvSpPr>
          <p:nvPr>
            <p:ph type="sldNum" sz="quarter" idx="5"/>
          </p:nvPr>
        </p:nvSpPr>
        <p:spPr/>
        <p:txBody>
          <a:bodyPr/>
          <a:lstStyle/>
          <a:p>
            <a:fld id="{95ECD25B-CA24-DB49-99F8-0317875269AE}" type="slidenum">
              <a:rPr lang="en-US" smtClean="0"/>
              <a:t>42</a:t>
            </a:fld>
            <a:endParaRPr lang="en-US"/>
          </a:p>
        </p:txBody>
      </p:sp>
    </p:spTree>
    <p:extLst>
      <p:ext uri="{BB962C8B-B14F-4D97-AF65-F5344CB8AC3E}">
        <p14:creationId xmlns:p14="http://schemas.microsoft.com/office/powerpoint/2010/main" val="7275120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D688B45-5DB5-4C3B-A193-01391F6843BE}" type="datetimeFigureOut">
              <a:rPr lang="en-US" smtClean="0"/>
              <a:t>9/20/2021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DE85B1-216B-4DBB-93F7-2DC89AD8ACB4}" type="slidenum">
              <a:rPr lang="en-US" smtClean="0"/>
              <a:t>‹#›</a:t>
            </a:fld>
            <a:endParaRPr lang="en-US"/>
          </a:p>
        </p:txBody>
      </p:sp>
    </p:spTree>
    <p:extLst>
      <p:ext uri="{BB962C8B-B14F-4D97-AF65-F5344CB8AC3E}">
        <p14:creationId xmlns:p14="http://schemas.microsoft.com/office/powerpoint/2010/main" val="15154612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D688B45-5DB5-4C3B-A193-01391F6843BE}" type="datetimeFigureOut">
              <a:rPr lang="en-US" smtClean="0"/>
              <a:t>9/20/2021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DE85B1-216B-4DBB-93F7-2DC89AD8ACB4}" type="slidenum">
              <a:rPr lang="en-US" smtClean="0"/>
              <a:t>‹#›</a:t>
            </a:fld>
            <a:endParaRPr lang="en-US"/>
          </a:p>
        </p:txBody>
      </p:sp>
    </p:spTree>
    <p:extLst>
      <p:ext uri="{BB962C8B-B14F-4D97-AF65-F5344CB8AC3E}">
        <p14:creationId xmlns:p14="http://schemas.microsoft.com/office/powerpoint/2010/main" val="15104009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D688B45-5DB5-4C3B-A193-01391F6843BE}" type="datetimeFigureOut">
              <a:rPr lang="en-US" smtClean="0"/>
              <a:t>9/20/2021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DE85B1-216B-4DBB-93F7-2DC89AD8ACB4}" type="slidenum">
              <a:rPr lang="en-US" smtClean="0"/>
              <a:t>‹#›</a:t>
            </a:fld>
            <a:endParaRPr lang="en-US"/>
          </a:p>
        </p:txBody>
      </p:sp>
    </p:spTree>
    <p:extLst>
      <p:ext uri="{BB962C8B-B14F-4D97-AF65-F5344CB8AC3E}">
        <p14:creationId xmlns:p14="http://schemas.microsoft.com/office/powerpoint/2010/main" val="34406647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D688B45-5DB5-4C3B-A193-01391F6843BE}" type="datetimeFigureOut">
              <a:rPr lang="en-US" smtClean="0"/>
              <a:t>9/20/2021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DE85B1-216B-4DBB-93F7-2DC89AD8ACB4}" type="slidenum">
              <a:rPr lang="en-US" smtClean="0"/>
              <a:t>‹#›</a:t>
            </a:fld>
            <a:endParaRPr lang="en-US"/>
          </a:p>
        </p:txBody>
      </p:sp>
    </p:spTree>
    <p:extLst>
      <p:ext uri="{BB962C8B-B14F-4D97-AF65-F5344CB8AC3E}">
        <p14:creationId xmlns:p14="http://schemas.microsoft.com/office/powerpoint/2010/main" val="1091998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D688B45-5DB5-4C3B-A193-01391F6843BE}" type="datetimeFigureOut">
              <a:rPr lang="en-US" smtClean="0"/>
              <a:t>9/20/2021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DE85B1-216B-4DBB-93F7-2DC89AD8ACB4}" type="slidenum">
              <a:rPr lang="en-US" smtClean="0"/>
              <a:t>‹#›</a:t>
            </a:fld>
            <a:endParaRPr lang="en-US"/>
          </a:p>
        </p:txBody>
      </p:sp>
    </p:spTree>
    <p:extLst>
      <p:ext uri="{BB962C8B-B14F-4D97-AF65-F5344CB8AC3E}">
        <p14:creationId xmlns:p14="http://schemas.microsoft.com/office/powerpoint/2010/main" val="27914233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D688B45-5DB5-4C3B-A193-01391F6843BE}" type="datetimeFigureOut">
              <a:rPr lang="en-US" smtClean="0"/>
              <a:t>9/20/2021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CDE85B1-216B-4DBB-93F7-2DC89AD8ACB4}" type="slidenum">
              <a:rPr lang="en-US" smtClean="0"/>
              <a:t>‹#›</a:t>
            </a:fld>
            <a:endParaRPr lang="en-US"/>
          </a:p>
        </p:txBody>
      </p:sp>
    </p:spTree>
    <p:extLst>
      <p:ext uri="{BB962C8B-B14F-4D97-AF65-F5344CB8AC3E}">
        <p14:creationId xmlns:p14="http://schemas.microsoft.com/office/powerpoint/2010/main" val="28614145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D688B45-5DB5-4C3B-A193-01391F6843BE}" type="datetimeFigureOut">
              <a:rPr lang="en-US" smtClean="0"/>
              <a:t>9/20/2021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CDE85B1-216B-4DBB-93F7-2DC89AD8ACB4}" type="slidenum">
              <a:rPr lang="en-US" smtClean="0"/>
              <a:t>‹#›</a:t>
            </a:fld>
            <a:endParaRPr lang="en-US"/>
          </a:p>
        </p:txBody>
      </p:sp>
    </p:spTree>
    <p:extLst>
      <p:ext uri="{BB962C8B-B14F-4D97-AF65-F5344CB8AC3E}">
        <p14:creationId xmlns:p14="http://schemas.microsoft.com/office/powerpoint/2010/main" val="3694005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D688B45-5DB5-4C3B-A193-01391F6843BE}" type="datetimeFigureOut">
              <a:rPr lang="en-US" smtClean="0"/>
              <a:t>9/20/2021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CDE85B1-216B-4DBB-93F7-2DC89AD8ACB4}" type="slidenum">
              <a:rPr lang="en-US" smtClean="0"/>
              <a:t>‹#›</a:t>
            </a:fld>
            <a:endParaRPr lang="en-US"/>
          </a:p>
        </p:txBody>
      </p:sp>
    </p:spTree>
    <p:extLst>
      <p:ext uri="{BB962C8B-B14F-4D97-AF65-F5344CB8AC3E}">
        <p14:creationId xmlns:p14="http://schemas.microsoft.com/office/powerpoint/2010/main" val="24516951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D688B45-5DB5-4C3B-A193-01391F6843BE}" type="datetimeFigureOut">
              <a:rPr lang="en-US" smtClean="0"/>
              <a:t>9/20/2021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CDE85B1-216B-4DBB-93F7-2DC89AD8ACB4}" type="slidenum">
              <a:rPr lang="en-US" smtClean="0"/>
              <a:t>‹#›</a:t>
            </a:fld>
            <a:endParaRPr lang="en-US"/>
          </a:p>
        </p:txBody>
      </p:sp>
    </p:spTree>
    <p:extLst>
      <p:ext uri="{BB962C8B-B14F-4D97-AF65-F5344CB8AC3E}">
        <p14:creationId xmlns:p14="http://schemas.microsoft.com/office/powerpoint/2010/main" val="42424212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D688B45-5DB5-4C3B-A193-01391F6843BE}" type="datetimeFigureOut">
              <a:rPr lang="en-US" smtClean="0"/>
              <a:t>9/20/2021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CDE85B1-216B-4DBB-93F7-2DC89AD8ACB4}" type="slidenum">
              <a:rPr lang="en-US" smtClean="0"/>
              <a:t>‹#›</a:t>
            </a:fld>
            <a:endParaRPr lang="en-US"/>
          </a:p>
        </p:txBody>
      </p:sp>
    </p:spTree>
    <p:extLst>
      <p:ext uri="{BB962C8B-B14F-4D97-AF65-F5344CB8AC3E}">
        <p14:creationId xmlns:p14="http://schemas.microsoft.com/office/powerpoint/2010/main" val="34396555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D688B45-5DB5-4C3B-A193-01391F6843BE}" type="datetimeFigureOut">
              <a:rPr lang="en-US" smtClean="0"/>
              <a:t>9/20/2021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CDE85B1-216B-4DBB-93F7-2DC89AD8ACB4}" type="slidenum">
              <a:rPr lang="en-US" smtClean="0"/>
              <a:t>‹#›</a:t>
            </a:fld>
            <a:endParaRPr lang="en-US"/>
          </a:p>
        </p:txBody>
      </p:sp>
    </p:spTree>
    <p:extLst>
      <p:ext uri="{BB962C8B-B14F-4D97-AF65-F5344CB8AC3E}">
        <p14:creationId xmlns:p14="http://schemas.microsoft.com/office/powerpoint/2010/main" val="24893914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D688B45-5DB5-4C3B-A193-01391F6843BE}" type="datetimeFigureOut">
              <a:rPr lang="en-US" smtClean="0"/>
              <a:t>9/20/2021</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CDE85B1-216B-4DBB-93F7-2DC89AD8ACB4}" type="slidenum">
              <a:rPr lang="en-US" smtClean="0"/>
              <a:t>‹#›</a:t>
            </a:fld>
            <a:endParaRPr lang="en-US"/>
          </a:p>
        </p:txBody>
      </p:sp>
    </p:spTree>
    <p:extLst>
      <p:ext uri="{BB962C8B-B14F-4D97-AF65-F5344CB8AC3E}">
        <p14:creationId xmlns:p14="http://schemas.microsoft.com/office/powerpoint/2010/main" val="69341791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10" Type="http://schemas.microsoft.com/office/2018/10/relationships/comments" Target="../comments/modernComment_10C_F897FDD0.xml"/><Relationship Id="rId4" Type="http://schemas.openxmlformats.org/officeDocument/2006/relationships/image" Target="../media/image20.png"/><Relationship Id="rId9"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5" Type="http://schemas.microsoft.com/office/2018/10/relationships/comments" Target="../comments/modernComment_119_772D0ED7.xml"/><Relationship Id="rId4" Type="http://schemas.openxmlformats.org/officeDocument/2006/relationships/image" Target="../media/image28.png"/></Relationships>
</file>

<file path=ppt/slides/_rels/slide1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 Id="rId6" Type="http://schemas.microsoft.com/office/2018/10/relationships/comments" Target="../comments/modernComment_117_9F83F01C.xml"/><Relationship Id="rId5" Type="http://schemas.openxmlformats.org/officeDocument/2006/relationships/image" Target="../media/image31.png"/><Relationship Id="rId4" Type="http://schemas.openxmlformats.org/officeDocument/2006/relationships/image" Target="../media/image30.png"/></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8.emf"/><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17.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2.png"/></Relationships>
</file>

<file path=ppt/slides/_rels/slide21.xml.rels><?xml version="1.0" encoding="UTF-8" standalone="yes"?>
<Relationships xmlns="http://schemas.openxmlformats.org/package/2006/relationships"><Relationship Id="rId3" Type="http://schemas.microsoft.com/office/2018/10/relationships/comments" Target="../comments/modernComment_12D_1F37C21E.xml"/><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4" Type="http://schemas.microsoft.com/office/2018/10/relationships/comments" Target="../comments/modernComment_11D_14A419BF.xml"/></Relationships>
</file>

<file path=ppt/slides/_rels/slide2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7.png"/><Relationship Id="rId1" Type="http://schemas.openxmlformats.org/officeDocument/2006/relationships/slideLayout" Target="../slideLayouts/slideLayout2.xml"/><Relationship Id="rId4" Type="http://schemas.microsoft.com/office/2018/10/relationships/comments" Target="../comments/modernComment_11D_14A419BF.xml"/></Relationships>
</file>

<file path=ppt/slides/_rels/slide2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8.png"/><Relationship Id="rId1" Type="http://schemas.openxmlformats.org/officeDocument/2006/relationships/slideLayout" Target="../slideLayouts/slideLayout2.xml"/><Relationship Id="rId4" Type="http://schemas.microsoft.com/office/2018/10/relationships/comments" Target="../comments/modernComment_11D_14A419BF.xml"/></Relationships>
</file>

<file path=ppt/slides/_rels/slide2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9.png"/><Relationship Id="rId1" Type="http://schemas.openxmlformats.org/officeDocument/2006/relationships/slideLayout" Target="../slideLayouts/slideLayout2.xml"/><Relationship Id="rId4" Type="http://schemas.microsoft.com/office/2018/10/relationships/comments" Target="../comments/modernComment_11D_14A419BF.xml"/></Relationships>
</file>

<file path=ppt/slides/_rels/slide26.xml.rels><?xml version="1.0" encoding="UTF-8" standalone="yes"?>
<Relationships xmlns="http://schemas.openxmlformats.org/package/2006/relationships"><Relationship Id="rId3" Type="http://schemas.openxmlformats.org/officeDocument/2006/relationships/image" Target="../media/image51.png"/><Relationship Id="rId7" Type="http://schemas.microsoft.com/office/2018/10/relationships/comments" Target="../comments/modernComment_122_6AFF8199.xml"/><Relationship Id="rId2"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53.png"/><Relationship Id="rId4" Type="http://schemas.openxmlformats.org/officeDocument/2006/relationships/image" Target="../media/image52.png"/></Relationships>
</file>

<file path=ppt/slides/_rels/slide2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53.png"/><Relationship Id="rId1" Type="http://schemas.openxmlformats.org/officeDocument/2006/relationships/slideLayout" Target="../slideLayouts/slideLayout2.xml"/><Relationship Id="rId4" Type="http://schemas.microsoft.com/office/2018/10/relationships/comments" Target="../comments/modernComment_122_6AFF8199.xml"/></Relationships>
</file>

<file path=ppt/slides/_rels/slide2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52.png"/><Relationship Id="rId1" Type="http://schemas.openxmlformats.org/officeDocument/2006/relationships/slideLayout" Target="../slideLayouts/slideLayout2.xml"/><Relationship Id="rId4" Type="http://schemas.microsoft.com/office/2018/10/relationships/comments" Target="../comments/modernComment_122_6AFF8199.xml"/></Relationships>
</file>

<file path=ppt/slides/_rels/slide2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microsoft.com/office/2018/10/relationships/comments" Target="../comments/modernComment_122_6AFF8199.xml"/><Relationship Id="rId4" Type="http://schemas.openxmlformats.org/officeDocument/2006/relationships/image" Target="../media/image46.png"/></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50.png"/><Relationship Id="rId1" Type="http://schemas.openxmlformats.org/officeDocument/2006/relationships/slideLayout" Target="../slideLayouts/slideLayout2.xml"/><Relationship Id="rId4" Type="http://schemas.microsoft.com/office/2018/10/relationships/comments" Target="../comments/modernComment_122_6AFF8199.xml"/></Relationships>
</file>

<file path=ppt/slides/_rels/slide31.xml.rels><?xml version="1.0" encoding="UTF-8" standalone="yes"?>
<Relationships xmlns="http://schemas.openxmlformats.org/package/2006/relationships"><Relationship Id="rId3" Type="http://schemas.openxmlformats.org/officeDocument/2006/relationships/image" Target="../media/image55.png"/><Relationship Id="rId7" Type="http://schemas.openxmlformats.org/officeDocument/2006/relationships/image" Target="../media/image46.png"/><Relationship Id="rId2" Type="http://schemas.openxmlformats.org/officeDocument/2006/relationships/image" Target="../media/image54.png"/><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3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3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56.png"/></Relationships>
</file>

<file path=ppt/slides/_rels/slide3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61.png"/></Relationships>
</file>

<file path=ppt/slides/_rels/slide3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70.jpeg"/><Relationship Id="rId7" Type="http://schemas.openxmlformats.org/officeDocument/2006/relationships/image" Target="../media/image74.png"/><Relationship Id="rId2" Type="http://schemas.openxmlformats.org/officeDocument/2006/relationships/image" Target="../media/image69.jpg"/><Relationship Id="rId1" Type="http://schemas.openxmlformats.org/officeDocument/2006/relationships/slideLayout" Target="../slideLayouts/slideLayout2.xml"/><Relationship Id="rId6" Type="http://schemas.openxmlformats.org/officeDocument/2006/relationships/image" Target="../media/image73.png"/><Relationship Id="rId5" Type="http://schemas.openxmlformats.org/officeDocument/2006/relationships/image" Target="../media/image72.jpg"/><Relationship Id="rId4" Type="http://schemas.openxmlformats.org/officeDocument/2006/relationships/image" Target="../media/image71.jpg"/></Relationships>
</file>

<file path=ppt/slides/_rels/slide44.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7.xml"/><Relationship Id="rId4" Type="http://schemas.openxmlformats.org/officeDocument/2006/relationships/image" Target="../media/image78.png"/></Relationships>
</file>

<file path=ppt/slides/_rels/slide4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7.xml"/><Relationship Id="rId5" Type="http://schemas.openxmlformats.org/officeDocument/2006/relationships/image" Target="../media/image86.png"/><Relationship Id="rId4" Type="http://schemas.openxmlformats.org/officeDocument/2006/relationships/image" Target="../media/image85.png"/></Relationships>
</file>

<file path=ppt/slides/_rels/slide4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7.xml"/><Relationship Id="rId5" Type="http://schemas.openxmlformats.org/officeDocument/2006/relationships/image" Target="../media/image90.png"/><Relationship Id="rId4" Type="http://schemas.openxmlformats.org/officeDocument/2006/relationships/image" Target="../media/image89.png"/></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0.emf"/><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extLst>
              <a:ext uri="{BEBA8EAE-BF5A-486C-A8C5-ECC9F3942E4B}">
                <a14:imgProps xmlns:a14="http://schemas.microsoft.com/office/drawing/2010/main">
                  <a14:imgLayer r:embed="rId3">
                    <a14:imgEffect>
                      <a14:sharpenSoften amount="32000"/>
                    </a14:imgEffect>
                    <a14:imgEffect>
                      <a14:colorTemperature colorTemp="6008"/>
                    </a14:imgEffect>
                    <a14:imgEffect>
                      <a14:saturation sat="125000"/>
                    </a14:imgEffect>
                    <a14:imgEffect>
                      <a14:brightnessContrast bright="40000" contrast="14000"/>
                    </a14:imgEffect>
                  </a14:imgLayer>
                </a14:imgProps>
              </a:ext>
              <a:ext uri="{28A0092B-C50C-407E-A947-70E740481C1C}">
                <a14:useLocalDpi xmlns:a14="http://schemas.microsoft.com/office/drawing/2010/main" val="0"/>
              </a:ext>
            </a:extLst>
          </a:blip>
          <a:stretch>
            <a:fillRect/>
          </a:stretch>
        </p:blipFill>
        <p:spPr>
          <a:xfrm>
            <a:off x="-780393" y="23407"/>
            <a:ext cx="10783613" cy="6761756"/>
          </a:xfrm>
          <a:prstGeom prst="rect">
            <a:avLst/>
          </a:prstGeom>
        </p:spPr>
      </p:pic>
      <p:sp>
        <p:nvSpPr>
          <p:cNvPr id="2" name="Title 1"/>
          <p:cNvSpPr>
            <a:spLocks noGrp="1"/>
          </p:cNvSpPr>
          <p:nvPr>
            <p:ph type="ctrTitle"/>
          </p:nvPr>
        </p:nvSpPr>
        <p:spPr>
          <a:xfrm>
            <a:off x="-183447" y="2545313"/>
            <a:ext cx="9510894" cy="1118956"/>
          </a:xfrm>
        </p:spPr>
        <p:txBody>
          <a:bodyPr>
            <a:noAutofit/>
          </a:bodyPr>
          <a:lstStyle/>
          <a:p>
            <a:r>
              <a:rPr lang="en-US" sz="6600" b="1" dirty="0">
                <a:effectLst>
                  <a:outerShdw blurRad="50800" dist="50800" dir="5400000" algn="ctr" rotWithShape="0">
                    <a:schemeClr val="tx1">
                      <a:lumMod val="65000"/>
                      <a:lumOff val="35000"/>
                      <a:alpha val="87000"/>
                    </a:schemeClr>
                  </a:outerShdw>
                </a:effectLst>
                <a:latin typeface="Times New Roman" panose="02020603050405020304" pitchFamily="18" charset="0"/>
                <a:cs typeface="Times New Roman" panose="02020603050405020304" pitchFamily="18" charset="0"/>
              </a:rPr>
              <a:t>Gulf of Alaska Pacific cod</a:t>
            </a:r>
          </a:p>
        </p:txBody>
      </p:sp>
      <p:sp>
        <p:nvSpPr>
          <p:cNvPr id="3" name="Subtitle 2"/>
          <p:cNvSpPr>
            <a:spLocks noGrp="1"/>
          </p:cNvSpPr>
          <p:nvPr>
            <p:ph type="subTitle" idx="1"/>
          </p:nvPr>
        </p:nvSpPr>
        <p:spPr>
          <a:xfrm>
            <a:off x="1143000" y="6303703"/>
            <a:ext cx="6858000" cy="320847"/>
          </a:xfrm>
        </p:spPr>
        <p:txBody>
          <a:bodyPr>
            <a:normAutofit fontScale="85000" lnSpcReduction="20000"/>
          </a:bodyPr>
          <a:lstStyle/>
          <a:p>
            <a:r>
              <a:rPr lang="en-US" dirty="0"/>
              <a:t>September 2021</a:t>
            </a: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00338" y="3418860"/>
            <a:ext cx="3232268" cy="1954999"/>
          </a:xfrm>
          <a:prstGeom prst="rect">
            <a:avLst/>
          </a:prstGeom>
        </p:spPr>
      </p:pic>
      <p:sp>
        <p:nvSpPr>
          <p:cNvPr id="6" name="TextBox 5"/>
          <p:cNvSpPr txBox="1"/>
          <p:nvPr/>
        </p:nvSpPr>
        <p:spPr>
          <a:xfrm>
            <a:off x="254652" y="5146121"/>
            <a:ext cx="8822928" cy="523220"/>
          </a:xfrm>
          <a:prstGeom prst="rect">
            <a:avLst/>
          </a:prstGeom>
          <a:noFill/>
        </p:spPr>
        <p:txBody>
          <a:bodyPr wrap="none" rtlCol="0">
            <a:spAutoFit/>
          </a:bodyPr>
          <a:lstStyle/>
          <a:p>
            <a:r>
              <a:rPr lang="en-US" sz="2800" b="1" dirty="0"/>
              <a:t>Steve Barbeaux, Ben Laurel, Mike </a:t>
            </a:r>
            <a:r>
              <a:rPr lang="en-US" sz="2800" b="1" dirty="0" err="1"/>
              <a:t>Litzow</a:t>
            </a:r>
            <a:r>
              <a:rPr lang="en-US" sz="2800" b="1" dirty="0"/>
              <a:t>, and Ingrid Spies </a:t>
            </a:r>
          </a:p>
        </p:txBody>
      </p:sp>
    </p:spTree>
    <p:extLst>
      <p:ext uri="{BB962C8B-B14F-4D97-AF65-F5344CB8AC3E}">
        <p14:creationId xmlns:p14="http://schemas.microsoft.com/office/powerpoint/2010/main" val="25727689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2A1611-22DA-234D-AE75-3942BFB23790}"/>
              </a:ext>
            </a:extLst>
          </p:cNvPr>
          <p:cNvSpPr>
            <a:spLocks noGrp="1"/>
          </p:cNvSpPr>
          <p:nvPr>
            <p:ph type="title"/>
          </p:nvPr>
        </p:nvSpPr>
        <p:spPr>
          <a:xfrm>
            <a:off x="652653" y="335406"/>
            <a:ext cx="7838694" cy="1325563"/>
          </a:xfrm>
        </p:spPr>
        <p:txBody>
          <a:bodyPr anchor="ctr">
            <a:normAutofit/>
          </a:bodyPr>
          <a:lstStyle/>
          <a:p>
            <a:r>
              <a:rPr lang="en-US" dirty="0"/>
              <a:t>Model configurations</a:t>
            </a:r>
          </a:p>
        </p:txBody>
      </p:sp>
      <p:graphicFrame>
        <p:nvGraphicFramePr>
          <p:cNvPr id="4" name="Content Placeholder 3">
            <a:extLst>
              <a:ext uri="{FF2B5EF4-FFF2-40B4-BE49-F238E27FC236}">
                <a16:creationId xmlns:a16="http://schemas.microsoft.com/office/drawing/2014/main" id="{2D8AF24B-DF1A-0D48-A703-0F03BC62A78E}"/>
              </a:ext>
            </a:extLst>
          </p:cNvPr>
          <p:cNvGraphicFramePr>
            <a:graphicFrameLocks noGrp="1"/>
          </p:cNvGraphicFramePr>
          <p:nvPr>
            <p:ph idx="1"/>
            <p:extLst>
              <p:ext uri="{D42A27DB-BD31-4B8C-83A1-F6EECF244321}">
                <p14:modId xmlns:p14="http://schemas.microsoft.com/office/powerpoint/2010/main" val="3403509195"/>
              </p:ext>
            </p:extLst>
          </p:nvPr>
        </p:nvGraphicFramePr>
        <p:xfrm>
          <a:off x="318499" y="1797978"/>
          <a:ext cx="8074851" cy="4763081"/>
        </p:xfrm>
        <a:graphic>
          <a:graphicData uri="http://schemas.openxmlformats.org/drawingml/2006/table">
            <a:tbl>
              <a:tblPr/>
              <a:tblGrid>
                <a:gridCol w="622821">
                  <a:extLst>
                    <a:ext uri="{9D8B030D-6E8A-4147-A177-3AD203B41FA5}">
                      <a16:colId xmlns:a16="http://schemas.microsoft.com/office/drawing/2014/main" val="2696316102"/>
                    </a:ext>
                  </a:extLst>
                </a:gridCol>
                <a:gridCol w="1178450">
                  <a:extLst>
                    <a:ext uri="{9D8B030D-6E8A-4147-A177-3AD203B41FA5}">
                      <a16:colId xmlns:a16="http://schemas.microsoft.com/office/drawing/2014/main" val="3298205758"/>
                    </a:ext>
                  </a:extLst>
                </a:gridCol>
                <a:gridCol w="1228562">
                  <a:extLst>
                    <a:ext uri="{9D8B030D-6E8A-4147-A177-3AD203B41FA5}">
                      <a16:colId xmlns:a16="http://schemas.microsoft.com/office/drawing/2014/main" val="3860557718"/>
                    </a:ext>
                  </a:extLst>
                </a:gridCol>
                <a:gridCol w="1247352">
                  <a:extLst>
                    <a:ext uri="{9D8B030D-6E8A-4147-A177-3AD203B41FA5}">
                      <a16:colId xmlns:a16="http://schemas.microsoft.com/office/drawing/2014/main" val="2813739740"/>
                    </a:ext>
                  </a:extLst>
                </a:gridCol>
                <a:gridCol w="1178392">
                  <a:extLst>
                    <a:ext uri="{9D8B030D-6E8A-4147-A177-3AD203B41FA5}">
                      <a16:colId xmlns:a16="http://schemas.microsoft.com/office/drawing/2014/main" val="2463234409"/>
                    </a:ext>
                  </a:extLst>
                </a:gridCol>
                <a:gridCol w="1237177">
                  <a:extLst>
                    <a:ext uri="{9D8B030D-6E8A-4147-A177-3AD203B41FA5}">
                      <a16:colId xmlns:a16="http://schemas.microsoft.com/office/drawing/2014/main" val="258203885"/>
                    </a:ext>
                  </a:extLst>
                </a:gridCol>
                <a:gridCol w="1382097">
                  <a:extLst>
                    <a:ext uri="{9D8B030D-6E8A-4147-A177-3AD203B41FA5}">
                      <a16:colId xmlns:a16="http://schemas.microsoft.com/office/drawing/2014/main" val="4079853925"/>
                    </a:ext>
                  </a:extLst>
                </a:gridCol>
              </a:tblGrid>
              <a:tr h="369869">
                <a:tc>
                  <a:txBody>
                    <a:bodyPr/>
                    <a:lstStyle/>
                    <a:p>
                      <a:pPr algn="ctr" fontAlgn="ctr">
                        <a:spcBef>
                          <a:spcPts val="0"/>
                        </a:spcBef>
                        <a:spcAft>
                          <a:spcPts val="0"/>
                        </a:spcAft>
                      </a:pPr>
                      <a:endParaRPr lang="en-US" sz="2300" b="0" i="0" u="none" strike="noStrike">
                        <a:effectLst/>
                        <a:latin typeface="Arial" panose="020B0604020202020204" pitchFamily="34" charset="0"/>
                      </a:endParaRPr>
                    </a:p>
                  </a:txBody>
                  <a:tcPr marL="12146" marR="12146" marT="12146" marB="0" anchor="ctr">
                    <a:lnL>
                      <a:noFill/>
                    </a:lnL>
                    <a:lnR w="12700" cap="flat" cmpd="sng" algn="ctr">
                      <a:solidFill>
                        <a:srgbClr val="FFFFFF"/>
                      </a:solidFill>
                      <a:prstDash val="solid"/>
                      <a:round/>
                      <a:headEnd type="none" w="med" len="med"/>
                      <a:tailEnd type="none" w="med" len="med"/>
                    </a:lnR>
                    <a:lnT>
                      <a:noFill/>
                    </a:lnT>
                    <a:lnB>
                      <a:noFill/>
                    </a:lnB>
                  </a:tcPr>
                </a:tc>
                <a:tc>
                  <a:txBody>
                    <a:bodyPr/>
                    <a:lstStyle/>
                    <a:p>
                      <a:pPr algn="ctr" rtl="0" fontAlgn="ctr">
                        <a:spcBef>
                          <a:spcPts val="0"/>
                        </a:spcBef>
                        <a:spcAft>
                          <a:spcPts val="0"/>
                        </a:spcAft>
                      </a:pPr>
                      <a:endParaRPr lang="en-US" sz="2300" b="0" i="0" u="none" strike="noStrike">
                        <a:effectLst/>
                        <a:latin typeface="Arial" panose="020B0604020202020204" pitchFamily="34" charset="0"/>
                      </a:endParaRPr>
                    </a:p>
                  </a:txBody>
                  <a:tcPr marL="12146" marR="12146" marT="1214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2"/>
                    </a:solidFill>
                  </a:tcPr>
                </a:tc>
                <a:tc gridSpan="3">
                  <a:txBody>
                    <a:bodyPr/>
                    <a:lstStyle/>
                    <a:p>
                      <a:pPr algn="ctr" rtl="0" fontAlgn="ctr">
                        <a:spcBef>
                          <a:spcPts val="0"/>
                        </a:spcBef>
                        <a:spcAft>
                          <a:spcPts val="0"/>
                        </a:spcAft>
                      </a:pPr>
                      <a:r>
                        <a:rPr lang="en-US" sz="2300" b="0" i="0" u="none" strike="noStrike" dirty="0" smtClean="0">
                          <a:effectLst/>
                          <a:latin typeface="Arial" panose="020B0604020202020204" pitchFamily="34" charset="0"/>
                        </a:rPr>
                        <a:t>Environmental links</a:t>
                      </a:r>
                      <a:endParaRPr lang="en-US" sz="2300" b="0" i="0" u="none" strike="noStrike" dirty="0">
                        <a:effectLst/>
                        <a:latin typeface="Arial" panose="020B0604020202020204" pitchFamily="34" charset="0"/>
                      </a:endParaRPr>
                    </a:p>
                  </a:txBody>
                  <a:tcPr marL="12146" marR="12146" marT="1214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2"/>
                    </a:solidFill>
                  </a:tcPr>
                </a:tc>
                <a:tc hMerge="1">
                  <a:txBody>
                    <a:bodyPr/>
                    <a:lstStyle/>
                    <a:p>
                      <a:pPr algn="l" rtl="0" fontAlgn="ctr">
                        <a:spcBef>
                          <a:spcPts val="0"/>
                        </a:spcBef>
                        <a:spcAft>
                          <a:spcPts val="0"/>
                        </a:spcAft>
                      </a:pPr>
                      <a:endParaRPr lang="en-US" sz="2300" b="0" i="0" u="none" strike="noStrike" dirty="0">
                        <a:effectLst/>
                        <a:latin typeface="Arial" panose="020B0604020202020204" pitchFamily="34" charset="0"/>
                      </a:endParaRPr>
                    </a:p>
                  </a:txBody>
                  <a:tcPr marL="12146" marR="12146" marT="1214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hMerge="1">
                  <a:txBody>
                    <a:bodyPr/>
                    <a:lstStyle/>
                    <a:p>
                      <a:pPr algn="l" rtl="0" fontAlgn="ctr">
                        <a:spcBef>
                          <a:spcPts val="0"/>
                        </a:spcBef>
                        <a:spcAft>
                          <a:spcPts val="0"/>
                        </a:spcAft>
                      </a:pPr>
                      <a:endParaRPr lang="en-US" sz="2300" b="0" i="0" u="none" strike="noStrike" dirty="0">
                        <a:effectLst/>
                        <a:latin typeface="Arial" panose="020B0604020202020204" pitchFamily="34" charset="0"/>
                      </a:endParaRPr>
                    </a:p>
                  </a:txBody>
                  <a:tcPr marL="12146" marR="12146" marT="1214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rowSpan="2">
                  <a:txBody>
                    <a:bodyPr/>
                    <a:lstStyle/>
                    <a:p>
                      <a:pPr algn="ctr" rtl="0" fontAlgn="ctr">
                        <a:spcBef>
                          <a:spcPts val="0"/>
                        </a:spcBef>
                        <a:spcAft>
                          <a:spcPts val="0"/>
                        </a:spcAft>
                      </a:pPr>
                      <a:r>
                        <a:rPr lang="en-US" sz="1800" b="1" i="0" u="none" strike="noStrike" dirty="0">
                          <a:solidFill>
                            <a:srgbClr val="000000"/>
                          </a:solidFill>
                          <a:effectLst/>
                          <a:latin typeface="Calibri" panose="020F0502020204030204" pitchFamily="34" charset="0"/>
                        </a:rPr>
                        <a:t>Data </a:t>
                      </a:r>
                      <a:br>
                        <a:rPr lang="en-US" sz="1800" b="1" i="0" u="none" strike="noStrike" dirty="0">
                          <a:solidFill>
                            <a:srgbClr val="000000"/>
                          </a:solidFill>
                          <a:effectLst/>
                          <a:latin typeface="Calibri" panose="020F0502020204030204" pitchFamily="34" charset="0"/>
                        </a:rPr>
                      </a:br>
                      <a:r>
                        <a:rPr lang="en-US" sz="1800" b="1" i="0" u="none" strike="noStrike" dirty="0">
                          <a:solidFill>
                            <a:srgbClr val="000000"/>
                          </a:solidFill>
                          <a:effectLst/>
                          <a:latin typeface="Calibri" panose="020F0502020204030204" pitchFamily="34" charset="0"/>
                        </a:rPr>
                        <a:t>re-weighting</a:t>
                      </a:r>
                      <a:endParaRPr lang="en-US" sz="2800" b="0" i="0" u="none" strike="noStrike" dirty="0">
                        <a:effectLst/>
                        <a:latin typeface="Arial" panose="020B0604020202020204" pitchFamily="34" charset="0"/>
                      </a:endParaRPr>
                    </a:p>
                  </a:txBody>
                  <a:tcPr marL="12146" marR="12146" marT="1214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a:noFill/>
                    </a:lnB>
                    <a:solidFill>
                      <a:schemeClr val="bg2"/>
                    </a:solidFill>
                  </a:tcPr>
                </a:tc>
                <a:tc rowSpan="2">
                  <a:txBody>
                    <a:bodyPr/>
                    <a:lstStyle/>
                    <a:p>
                      <a:pPr algn="ctr" rtl="0" fontAlgn="ctr">
                        <a:spcBef>
                          <a:spcPts val="0"/>
                        </a:spcBef>
                        <a:spcAft>
                          <a:spcPts val="0"/>
                        </a:spcAft>
                      </a:pPr>
                      <a:r>
                        <a:rPr lang="en-US" sz="1800" b="1" i="0" u="none" strike="noStrike" dirty="0">
                          <a:solidFill>
                            <a:srgbClr val="000000"/>
                          </a:solidFill>
                          <a:effectLst/>
                          <a:latin typeface="Calibri" panose="020F0502020204030204" pitchFamily="34" charset="0"/>
                        </a:rPr>
                        <a:t>M-block</a:t>
                      </a:r>
                      <a:br>
                        <a:rPr lang="en-US" sz="1800" b="1" i="0" u="none" strike="noStrike" dirty="0">
                          <a:solidFill>
                            <a:srgbClr val="000000"/>
                          </a:solidFill>
                          <a:effectLst/>
                          <a:latin typeface="Calibri" panose="020F0502020204030204" pitchFamily="34" charset="0"/>
                        </a:rPr>
                      </a:br>
                      <a:r>
                        <a:rPr lang="en-US" sz="1800" b="1" i="0" u="none" strike="noStrike" dirty="0">
                          <a:solidFill>
                            <a:srgbClr val="000000"/>
                          </a:solidFill>
                          <a:effectLst/>
                          <a:latin typeface="Calibri" panose="020F0502020204030204" pitchFamily="34" charset="0"/>
                        </a:rPr>
                        <a:t>to 2020</a:t>
                      </a:r>
                      <a:endParaRPr lang="en-US" sz="2800" b="0" i="0" u="none" strike="noStrike" dirty="0">
                        <a:effectLst/>
                        <a:latin typeface="Arial" panose="020B0604020202020204" pitchFamily="34" charset="0"/>
                      </a:endParaRPr>
                    </a:p>
                  </a:txBody>
                  <a:tcPr marL="12146" marR="12146" marT="1214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a:noFill/>
                    </a:lnB>
                    <a:solidFill>
                      <a:schemeClr val="bg2"/>
                    </a:solidFill>
                  </a:tcPr>
                </a:tc>
                <a:extLst>
                  <a:ext uri="{0D108BD9-81ED-4DB2-BD59-A6C34878D82A}">
                    <a16:rowId xmlns:a16="http://schemas.microsoft.com/office/drawing/2014/main" val="253713606"/>
                  </a:ext>
                </a:extLst>
              </a:tr>
              <a:tr h="482886">
                <a:tc>
                  <a:txBody>
                    <a:bodyPr/>
                    <a:lstStyle/>
                    <a:p>
                      <a:pPr algn="ctr" fontAlgn="ctr">
                        <a:spcBef>
                          <a:spcPts val="0"/>
                        </a:spcBef>
                        <a:spcAft>
                          <a:spcPts val="0"/>
                        </a:spcAft>
                      </a:pPr>
                      <a:endParaRPr lang="en-US" sz="2800" b="0" i="0" u="none" strike="noStrike">
                        <a:effectLst/>
                        <a:latin typeface="Arial" panose="020B0604020202020204" pitchFamily="34" charset="0"/>
                      </a:endParaRPr>
                    </a:p>
                  </a:txBody>
                  <a:tcPr marL="12146" marR="12146" marT="12146" marB="0" anchor="ctr">
                    <a:lnL>
                      <a:noFill/>
                    </a:lnL>
                    <a:lnR w="12700" cap="flat" cmpd="sng" algn="ctr">
                      <a:solidFill>
                        <a:srgbClr val="FFFFFF"/>
                      </a:solidFill>
                      <a:prstDash val="solid"/>
                      <a:round/>
                      <a:headEnd type="none" w="med" len="med"/>
                      <a:tailEnd type="none" w="med" len="med"/>
                    </a:lnR>
                    <a:lnT>
                      <a:noFill/>
                    </a:lnT>
                    <a:lnB>
                      <a:noFill/>
                    </a:lnB>
                  </a:tcPr>
                </a:tc>
                <a:tc>
                  <a:txBody>
                    <a:bodyPr/>
                    <a:lstStyle/>
                    <a:p>
                      <a:pPr algn="ctr" rtl="0" fontAlgn="ctr">
                        <a:spcBef>
                          <a:spcPts val="0"/>
                        </a:spcBef>
                        <a:spcAft>
                          <a:spcPts val="0"/>
                        </a:spcAft>
                      </a:pPr>
                      <a:r>
                        <a:rPr lang="en-US" sz="1800" b="1" i="0" u="none" strike="noStrike" dirty="0">
                          <a:solidFill>
                            <a:srgbClr val="000000"/>
                          </a:solidFill>
                          <a:effectLst/>
                          <a:latin typeface="Calibri" panose="020F0502020204030204" pitchFamily="34" charset="0"/>
                        </a:rPr>
                        <a:t>Larval </a:t>
                      </a:r>
                      <a:br>
                        <a:rPr lang="en-US" sz="1800" b="1" i="0" u="none" strike="noStrike" dirty="0">
                          <a:solidFill>
                            <a:srgbClr val="000000"/>
                          </a:solidFill>
                          <a:effectLst/>
                          <a:latin typeface="Calibri" panose="020F0502020204030204" pitchFamily="34" charset="0"/>
                        </a:rPr>
                      </a:br>
                      <a:r>
                        <a:rPr lang="en-US" sz="1800" b="1" i="0" u="none" strike="noStrike" dirty="0">
                          <a:solidFill>
                            <a:srgbClr val="000000"/>
                          </a:solidFill>
                          <a:effectLst/>
                          <a:latin typeface="Calibri" panose="020F0502020204030204" pitchFamily="34" charset="0"/>
                        </a:rPr>
                        <a:t>index</a:t>
                      </a:r>
                      <a:endParaRPr lang="en-US" sz="2800" b="0" i="0" u="none" strike="noStrike" dirty="0">
                        <a:effectLst/>
                        <a:latin typeface="Arial" panose="020B0604020202020204" pitchFamily="34" charset="0"/>
                      </a:endParaRPr>
                    </a:p>
                  </a:txBody>
                  <a:tcPr marL="12146" marR="12146" marT="1214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2"/>
                    </a:solidFill>
                  </a:tcPr>
                </a:tc>
                <a:tc>
                  <a:txBody>
                    <a:bodyPr/>
                    <a:lstStyle/>
                    <a:p>
                      <a:pPr algn="ctr" rtl="0" fontAlgn="ctr">
                        <a:spcBef>
                          <a:spcPts val="0"/>
                        </a:spcBef>
                        <a:spcAft>
                          <a:spcPts val="0"/>
                        </a:spcAft>
                      </a:pPr>
                      <a:r>
                        <a:rPr lang="en-US" sz="1800" b="1" i="0" u="none" strike="noStrike" dirty="0">
                          <a:solidFill>
                            <a:srgbClr val="000000"/>
                          </a:solidFill>
                          <a:effectLst/>
                          <a:latin typeface="Calibri" panose="020F0502020204030204" pitchFamily="34" charset="0"/>
                        </a:rPr>
                        <a:t>Growth</a:t>
                      </a:r>
                      <a:endParaRPr lang="en-US" sz="2800" b="0" i="0" u="none" strike="noStrike" dirty="0">
                        <a:effectLst/>
                        <a:latin typeface="Arial" panose="020B0604020202020204" pitchFamily="34" charset="0"/>
                      </a:endParaRPr>
                    </a:p>
                  </a:txBody>
                  <a:tcPr marL="12146" marR="12146" marT="1214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2"/>
                    </a:solidFill>
                  </a:tcPr>
                </a:tc>
                <a:tc>
                  <a:txBody>
                    <a:bodyPr/>
                    <a:lstStyle/>
                    <a:p>
                      <a:pPr algn="ctr" rtl="0" fontAlgn="ctr">
                        <a:spcBef>
                          <a:spcPts val="0"/>
                        </a:spcBef>
                        <a:spcAft>
                          <a:spcPts val="0"/>
                        </a:spcAft>
                      </a:pPr>
                      <a:r>
                        <a:rPr lang="en-US" sz="1800" b="1" i="0" u="none" strike="noStrike" dirty="0">
                          <a:solidFill>
                            <a:srgbClr val="000000"/>
                          </a:solidFill>
                          <a:effectLst/>
                          <a:latin typeface="Calibri" panose="020F0502020204030204" pitchFamily="34" charset="0"/>
                        </a:rPr>
                        <a:t>M</a:t>
                      </a:r>
                      <a:endParaRPr lang="en-US" sz="2800" b="0" i="0" u="none" strike="noStrike" dirty="0">
                        <a:effectLst/>
                        <a:latin typeface="Arial" panose="020B0604020202020204" pitchFamily="34" charset="0"/>
                      </a:endParaRPr>
                    </a:p>
                  </a:txBody>
                  <a:tcPr marL="12146" marR="12146" marT="1214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2"/>
                    </a:solidFill>
                  </a:tcPr>
                </a:tc>
                <a:tc>
                  <a:txBody>
                    <a:bodyPr/>
                    <a:lstStyle/>
                    <a:p>
                      <a:pPr algn="ctr" rtl="0" fontAlgn="ctr">
                        <a:spcBef>
                          <a:spcPts val="0"/>
                        </a:spcBef>
                        <a:spcAft>
                          <a:spcPts val="0"/>
                        </a:spcAft>
                      </a:pPr>
                      <a:r>
                        <a:rPr lang="en-US" sz="1800" b="1" i="0" u="none" strike="noStrike" dirty="0">
                          <a:solidFill>
                            <a:srgbClr val="000000"/>
                          </a:solidFill>
                          <a:effectLst/>
                          <a:latin typeface="Calibri" panose="020F0502020204030204" pitchFamily="34" charset="0"/>
                        </a:rPr>
                        <a:t>Recruits</a:t>
                      </a:r>
                      <a:endParaRPr lang="en-US" sz="2800" b="0" i="0" u="none" strike="noStrike" dirty="0">
                        <a:effectLst/>
                        <a:latin typeface="Arial" panose="020B0604020202020204" pitchFamily="34" charset="0"/>
                      </a:endParaRPr>
                    </a:p>
                  </a:txBody>
                  <a:tcPr marL="12146" marR="12146" marT="1214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2"/>
                    </a:solidFill>
                  </a:tcPr>
                </a:tc>
                <a:tc vMerge="1">
                  <a:txBody>
                    <a:bodyPr/>
                    <a:lstStyle/>
                    <a:p>
                      <a:pPr algn="ctr" rtl="0" fontAlgn="ctr">
                        <a:spcBef>
                          <a:spcPts val="0"/>
                        </a:spcBef>
                        <a:spcAft>
                          <a:spcPts val="0"/>
                        </a:spcAft>
                      </a:pPr>
                      <a:r>
                        <a:rPr lang="en-US" sz="1800" b="1" i="0" u="none" strike="noStrike" dirty="0">
                          <a:solidFill>
                            <a:srgbClr val="000000"/>
                          </a:solidFill>
                          <a:effectLst/>
                          <a:latin typeface="Calibri" panose="020F0502020204030204" pitchFamily="34" charset="0"/>
                        </a:rPr>
                        <a:t>Data </a:t>
                      </a:r>
                      <a:br>
                        <a:rPr lang="en-US" sz="1800" b="1" i="0" u="none" strike="noStrike" dirty="0">
                          <a:solidFill>
                            <a:srgbClr val="000000"/>
                          </a:solidFill>
                          <a:effectLst/>
                          <a:latin typeface="Calibri" panose="020F0502020204030204" pitchFamily="34" charset="0"/>
                        </a:rPr>
                      </a:br>
                      <a:r>
                        <a:rPr lang="en-US" sz="1800" b="1" i="0" u="none" strike="noStrike" dirty="0">
                          <a:solidFill>
                            <a:srgbClr val="000000"/>
                          </a:solidFill>
                          <a:effectLst/>
                          <a:latin typeface="Calibri" panose="020F0502020204030204" pitchFamily="34" charset="0"/>
                        </a:rPr>
                        <a:t>re-weighting</a:t>
                      </a:r>
                      <a:endParaRPr lang="en-US" sz="2800" b="0" i="0" u="none" strike="noStrike" dirty="0">
                        <a:effectLst/>
                        <a:latin typeface="Arial" panose="020B0604020202020204" pitchFamily="34" charset="0"/>
                      </a:endParaRPr>
                    </a:p>
                  </a:txBody>
                  <a:tcPr marL="12146" marR="12146" marT="1214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a:noFill/>
                    </a:lnB>
                    <a:solidFill>
                      <a:schemeClr val="bg2"/>
                    </a:solidFill>
                  </a:tcPr>
                </a:tc>
                <a:tc vMerge="1">
                  <a:txBody>
                    <a:bodyPr/>
                    <a:lstStyle/>
                    <a:p>
                      <a:pPr algn="ctr" rtl="0" fontAlgn="ctr">
                        <a:spcBef>
                          <a:spcPts val="0"/>
                        </a:spcBef>
                        <a:spcAft>
                          <a:spcPts val="0"/>
                        </a:spcAft>
                      </a:pPr>
                      <a:r>
                        <a:rPr lang="en-US" sz="1800" b="1" i="0" u="none" strike="noStrike" dirty="0">
                          <a:solidFill>
                            <a:srgbClr val="000000"/>
                          </a:solidFill>
                          <a:effectLst/>
                          <a:latin typeface="Calibri" panose="020F0502020204030204" pitchFamily="34" charset="0"/>
                        </a:rPr>
                        <a:t>M-block</a:t>
                      </a:r>
                      <a:br>
                        <a:rPr lang="en-US" sz="1800" b="1" i="0" u="none" strike="noStrike" dirty="0">
                          <a:solidFill>
                            <a:srgbClr val="000000"/>
                          </a:solidFill>
                          <a:effectLst/>
                          <a:latin typeface="Calibri" panose="020F0502020204030204" pitchFamily="34" charset="0"/>
                        </a:rPr>
                      </a:br>
                      <a:r>
                        <a:rPr lang="en-US" sz="1800" b="1" i="0" u="none" strike="noStrike" dirty="0">
                          <a:solidFill>
                            <a:srgbClr val="000000"/>
                          </a:solidFill>
                          <a:effectLst/>
                          <a:latin typeface="Calibri" panose="020F0502020204030204" pitchFamily="34" charset="0"/>
                        </a:rPr>
                        <a:t>to 2020</a:t>
                      </a:r>
                      <a:endParaRPr lang="en-US" sz="2800" b="0" i="0" u="none" strike="noStrike" dirty="0">
                        <a:effectLst/>
                        <a:latin typeface="Arial" panose="020B0604020202020204" pitchFamily="34" charset="0"/>
                      </a:endParaRPr>
                    </a:p>
                  </a:txBody>
                  <a:tcPr marL="12146" marR="12146" marT="1214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a:noFill/>
                    </a:lnB>
                    <a:solidFill>
                      <a:schemeClr val="bg2"/>
                    </a:solidFill>
                  </a:tcPr>
                </a:tc>
                <a:extLst>
                  <a:ext uri="{0D108BD9-81ED-4DB2-BD59-A6C34878D82A}">
                    <a16:rowId xmlns:a16="http://schemas.microsoft.com/office/drawing/2014/main" val="1534403338"/>
                  </a:ext>
                </a:extLst>
              </a:tr>
              <a:tr h="430881">
                <a:tc>
                  <a:txBody>
                    <a:bodyPr/>
                    <a:lstStyle/>
                    <a:p>
                      <a:pPr algn="ctr" fontAlgn="ctr">
                        <a:spcBef>
                          <a:spcPts val="0"/>
                        </a:spcBef>
                        <a:spcAft>
                          <a:spcPts val="0"/>
                        </a:spcAft>
                      </a:pPr>
                      <a:r>
                        <a:rPr lang="en-US" sz="1500" b="1" i="0" u="none" strike="noStrike" dirty="0" smtClean="0">
                          <a:solidFill>
                            <a:srgbClr val="000000"/>
                          </a:solidFill>
                          <a:effectLst/>
                          <a:latin typeface="Calibri" panose="020F0502020204030204" pitchFamily="34" charset="0"/>
                        </a:rPr>
                        <a:t>Base 19.1 </a:t>
                      </a:r>
                      <a:endParaRPr lang="en-US" sz="2300" b="0" i="0" u="none" strike="noStrike" dirty="0">
                        <a:effectLst/>
                        <a:latin typeface="Arial" panose="020B0604020202020204" pitchFamily="34" charset="0"/>
                      </a:endParaRPr>
                    </a:p>
                  </a:txBody>
                  <a:tcPr marL="12146" marR="12146" marT="12146" marB="0" anchor="ctr">
                    <a:lnL>
                      <a:noFill/>
                    </a:lnL>
                    <a:lnR>
                      <a:noFill/>
                    </a:lnR>
                    <a:lnT>
                      <a:noFill/>
                    </a:lnT>
                    <a:lnB>
                      <a:noFill/>
                    </a:lnB>
                  </a:tcPr>
                </a:tc>
                <a:tc>
                  <a:txBody>
                    <a:bodyPr/>
                    <a:lstStyle/>
                    <a:p>
                      <a:pPr algn="l" fontAlgn="b">
                        <a:spcBef>
                          <a:spcPts val="0"/>
                        </a:spcBef>
                        <a:spcAft>
                          <a:spcPts val="0"/>
                        </a:spcAft>
                      </a:pPr>
                      <a:endParaRPr lang="en-US" sz="2300" b="0" i="0" u="none" strike="noStrike">
                        <a:effectLst/>
                        <a:latin typeface="Arial" panose="020B0604020202020204" pitchFamily="34" charset="0"/>
                      </a:endParaRPr>
                    </a:p>
                  </a:txBody>
                  <a:tcPr marL="12146" marR="12146" marT="12146" marB="0" anchor="b">
                    <a:lnL>
                      <a:noFill/>
                    </a:lnL>
                    <a:lnR>
                      <a:noFill/>
                    </a:lnR>
                    <a:lnT w="12700" cap="flat" cmpd="sng" algn="ctr">
                      <a:solidFill>
                        <a:srgbClr val="FFFFFF"/>
                      </a:solidFill>
                      <a:prstDash val="solid"/>
                      <a:round/>
                      <a:headEnd type="none" w="med" len="med"/>
                      <a:tailEnd type="none" w="med" len="med"/>
                    </a:lnT>
                    <a:lnB>
                      <a:noFill/>
                    </a:lnB>
                  </a:tcPr>
                </a:tc>
                <a:tc>
                  <a:txBody>
                    <a:bodyPr/>
                    <a:lstStyle/>
                    <a:p>
                      <a:pPr algn="l" fontAlgn="b">
                        <a:spcBef>
                          <a:spcPts val="0"/>
                        </a:spcBef>
                        <a:spcAft>
                          <a:spcPts val="0"/>
                        </a:spcAft>
                      </a:pPr>
                      <a:endParaRPr lang="en-US" sz="2300" b="0" i="0" u="none" strike="noStrike">
                        <a:effectLst/>
                        <a:latin typeface="Arial" panose="020B0604020202020204" pitchFamily="34" charset="0"/>
                      </a:endParaRPr>
                    </a:p>
                  </a:txBody>
                  <a:tcPr marL="12146" marR="12146" marT="12146" marB="0" anchor="b">
                    <a:lnL>
                      <a:noFill/>
                    </a:lnL>
                    <a:lnR>
                      <a:noFill/>
                    </a:lnR>
                    <a:lnT w="12700" cap="flat" cmpd="sng" algn="ctr">
                      <a:solidFill>
                        <a:srgbClr val="FFFFFF"/>
                      </a:solidFill>
                      <a:prstDash val="solid"/>
                      <a:round/>
                      <a:headEnd type="none" w="med" len="med"/>
                      <a:tailEnd type="none" w="med" len="med"/>
                    </a:lnT>
                    <a:lnB>
                      <a:noFill/>
                    </a:lnB>
                  </a:tcPr>
                </a:tc>
                <a:tc>
                  <a:txBody>
                    <a:bodyPr/>
                    <a:lstStyle/>
                    <a:p>
                      <a:pPr algn="l" fontAlgn="b">
                        <a:spcBef>
                          <a:spcPts val="0"/>
                        </a:spcBef>
                        <a:spcAft>
                          <a:spcPts val="0"/>
                        </a:spcAft>
                      </a:pPr>
                      <a:endParaRPr lang="en-US" sz="2300" b="0" i="0" u="none" strike="noStrike">
                        <a:effectLst/>
                        <a:latin typeface="Arial" panose="020B0604020202020204" pitchFamily="34" charset="0"/>
                      </a:endParaRPr>
                    </a:p>
                  </a:txBody>
                  <a:tcPr marL="12146" marR="12146" marT="12146" marB="0" anchor="b">
                    <a:lnL>
                      <a:noFill/>
                    </a:lnL>
                    <a:lnR>
                      <a:noFill/>
                    </a:lnR>
                    <a:lnT w="12700" cap="flat" cmpd="sng" algn="ctr">
                      <a:solidFill>
                        <a:srgbClr val="FFFFFF"/>
                      </a:solidFill>
                      <a:prstDash val="solid"/>
                      <a:round/>
                      <a:headEnd type="none" w="med" len="med"/>
                      <a:tailEnd type="none" w="med" len="med"/>
                    </a:lnT>
                    <a:lnB>
                      <a:noFill/>
                    </a:lnB>
                  </a:tcPr>
                </a:tc>
                <a:tc>
                  <a:txBody>
                    <a:bodyPr/>
                    <a:lstStyle/>
                    <a:p>
                      <a:pPr algn="l" fontAlgn="b">
                        <a:spcBef>
                          <a:spcPts val="0"/>
                        </a:spcBef>
                        <a:spcAft>
                          <a:spcPts val="0"/>
                        </a:spcAft>
                      </a:pPr>
                      <a:endParaRPr lang="en-US" sz="2300" b="0" i="0" u="none" strike="noStrike">
                        <a:effectLst/>
                        <a:latin typeface="Arial" panose="020B0604020202020204" pitchFamily="34" charset="0"/>
                      </a:endParaRPr>
                    </a:p>
                  </a:txBody>
                  <a:tcPr marL="12146" marR="12146" marT="12146" marB="0" anchor="b">
                    <a:lnL>
                      <a:noFill/>
                    </a:lnL>
                    <a:lnR>
                      <a:noFill/>
                    </a:lnR>
                    <a:lnT w="12700" cap="flat" cmpd="sng" algn="ctr">
                      <a:solidFill>
                        <a:srgbClr val="FFFFFF"/>
                      </a:solidFill>
                      <a:prstDash val="solid"/>
                      <a:round/>
                      <a:headEnd type="none" w="med" len="med"/>
                      <a:tailEnd type="none" w="med" len="med"/>
                    </a:lnT>
                    <a:lnB>
                      <a:noFill/>
                    </a:lnB>
                  </a:tcPr>
                </a:tc>
                <a:tc>
                  <a:txBody>
                    <a:bodyPr/>
                    <a:lstStyle/>
                    <a:p>
                      <a:pPr algn="l" fontAlgn="b">
                        <a:spcBef>
                          <a:spcPts val="0"/>
                        </a:spcBef>
                        <a:spcAft>
                          <a:spcPts val="0"/>
                        </a:spcAft>
                      </a:pPr>
                      <a:endParaRPr lang="en-US" sz="2300" b="0" i="0" u="none" strike="noStrike" dirty="0">
                        <a:effectLst/>
                        <a:latin typeface="Arial" panose="020B0604020202020204" pitchFamily="34" charset="0"/>
                      </a:endParaRPr>
                    </a:p>
                  </a:txBody>
                  <a:tcPr marL="12146" marR="12146" marT="12146" marB="0" anchor="b">
                    <a:lnL>
                      <a:noFill/>
                    </a:lnL>
                    <a:lnR>
                      <a:noFill/>
                    </a:lnR>
                    <a:lnT>
                      <a:noFill/>
                    </a:lnT>
                    <a:lnB>
                      <a:noFill/>
                    </a:lnB>
                  </a:tcPr>
                </a:tc>
                <a:tc>
                  <a:txBody>
                    <a:bodyPr/>
                    <a:lstStyle/>
                    <a:p>
                      <a:pPr algn="l" fontAlgn="b">
                        <a:spcBef>
                          <a:spcPts val="0"/>
                        </a:spcBef>
                        <a:spcAft>
                          <a:spcPts val="0"/>
                        </a:spcAft>
                      </a:pPr>
                      <a:endParaRPr lang="en-US" sz="2300" b="0" i="0" u="none" strike="noStrike">
                        <a:effectLst/>
                        <a:latin typeface="Arial" panose="020B0604020202020204" pitchFamily="34" charset="0"/>
                      </a:endParaRPr>
                    </a:p>
                  </a:txBody>
                  <a:tcPr marL="12146" marR="12146" marT="12146" marB="0" anchor="b">
                    <a:lnL>
                      <a:noFill/>
                    </a:lnL>
                    <a:lnR>
                      <a:noFill/>
                    </a:lnR>
                    <a:lnT>
                      <a:noFill/>
                    </a:lnT>
                    <a:lnB>
                      <a:noFill/>
                    </a:lnB>
                  </a:tcPr>
                </a:tc>
                <a:extLst>
                  <a:ext uri="{0D108BD9-81ED-4DB2-BD59-A6C34878D82A}">
                    <a16:rowId xmlns:a16="http://schemas.microsoft.com/office/drawing/2014/main" val="4271762663"/>
                  </a:ext>
                </a:extLst>
              </a:tr>
              <a:tr h="430881">
                <a:tc>
                  <a:txBody>
                    <a:bodyPr/>
                    <a:lstStyle/>
                    <a:p>
                      <a:pPr algn="ctr" fontAlgn="ctr">
                        <a:spcBef>
                          <a:spcPts val="0"/>
                        </a:spcBef>
                        <a:spcAft>
                          <a:spcPts val="0"/>
                        </a:spcAft>
                      </a:pPr>
                      <a:r>
                        <a:rPr lang="en-US" sz="1500" b="1" i="0" u="none" strike="noStrike" dirty="0" smtClean="0">
                          <a:solidFill>
                            <a:srgbClr val="000000"/>
                          </a:solidFill>
                          <a:effectLst/>
                          <a:latin typeface="Calibri" panose="020F0502020204030204" pitchFamily="34" charset="0"/>
                        </a:rPr>
                        <a:t>21.1a</a:t>
                      </a:r>
                      <a:endParaRPr lang="en-US" sz="2300" b="0" i="0" u="none" strike="noStrike" dirty="0">
                        <a:effectLst/>
                        <a:latin typeface="Arial" panose="020B0604020202020204" pitchFamily="34" charset="0"/>
                      </a:endParaRPr>
                    </a:p>
                  </a:txBody>
                  <a:tcPr marL="12146" marR="12146" marT="12146" marB="0" anchor="ctr">
                    <a:lnL>
                      <a:noFill/>
                    </a:lnL>
                    <a:lnR>
                      <a:noFill/>
                    </a:lnR>
                    <a:lnT>
                      <a:noFill/>
                    </a:lnT>
                    <a:lnB>
                      <a:noFill/>
                    </a:lnB>
                  </a:tcPr>
                </a:tc>
                <a:tc>
                  <a:txBody>
                    <a:bodyPr/>
                    <a:lstStyle/>
                    <a:p>
                      <a:pPr algn="l" fontAlgn="b">
                        <a:spcBef>
                          <a:spcPts val="0"/>
                        </a:spcBef>
                        <a:spcAft>
                          <a:spcPts val="0"/>
                        </a:spcAft>
                      </a:pPr>
                      <a:r>
                        <a:rPr lang="en-US" sz="1500" b="0" i="0" u="none" strike="noStrike" dirty="0">
                          <a:solidFill>
                            <a:srgbClr val="9C0006"/>
                          </a:solidFill>
                          <a:effectLst/>
                          <a:latin typeface="Calibri" panose="020F0502020204030204" pitchFamily="34" charset="0"/>
                        </a:rPr>
                        <a:t> </a:t>
                      </a:r>
                      <a:endParaRPr lang="en-US" sz="2300" b="0" i="0" u="none" strike="noStrike" dirty="0">
                        <a:effectLst/>
                        <a:latin typeface="Arial" panose="020B0604020202020204" pitchFamily="34" charset="0"/>
                      </a:endParaRPr>
                    </a:p>
                  </a:txBody>
                  <a:tcPr marL="12146" marR="12146" marT="12146" marB="0" anchor="b">
                    <a:lnL>
                      <a:noFill/>
                    </a:lnL>
                    <a:lnR>
                      <a:noFill/>
                    </a:lnR>
                    <a:lnT>
                      <a:noFill/>
                    </a:lnT>
                    <a:lnB>
                      <a:noFill/>
                    </a:lnB>
                    <a:solidFill>
                      <a:schemeClr val="accent1">
                        <a:lumMod val="40000"/>
                        <a:lumOff val="60000"/>
                      </a:schemeClr>
                    </a:solidFill>
                  </a:tcPr>
                </a:tc>
                <a:tc>
                  <a:txBody>
                    <a:bodyPr/>
                    <a:lstStyle/>
                    <a:p>
                      <a:pPr algn="l" fontAlgn="b">
                        <a:spcBef>
                          <a:spcPts val="0"/>
                        </a:spcBef>
                        <a:spcAft>
                          <a:spcPts val="0"/>
                        </a:spcAft>
                      </a:pPr>
                      <a:endParaRPr lang="en-US" sz="2300" b="0" i="0" u="none" strike="noStrike">
                        <a:effectLst/>
                        <a:latin typeface="Arial" panose="020B0604020202020204" pitchFamily="34" charset="0"/>
                      </a:endParaRPr>
                    </a:p>
                  </a:txBody>
                  <a:tcPr marL="12146" marR="12146" marT="12146" marB="0" anchor="b">
                    <a:lnL>
                      <a:noFill/>
                    </a:lnL>
                    <a:lnR>
                      <a:noFill/>
                    </a:lnR>
                    <a:lnT>
                      <a:noFill/>
                    </a:lnT>
                    <a:lnB>
                      <a:noFill/>
                    </a:lnB>
                  </a:tcPr>
                </a:tc>
                <a:tc>
                  <a:txBody>
                    <a:bodyPr/>
                    <a:lstStyle/>
                    <a:p>
                      <a:pPr algn="l" fontAlgn="b">
                        <a:spcBef>
                          <a:spcPts val="0"/>
                        </a:spcBef>
                        <a:spcAft>
                          <a:spcPts val="0"/>
                        </a:spcAft>
                      </a:pPr>
                      <a:endParaRPr lang="en-US" sz="2300" b="0" i="0" u="none" strike="noStrike">
                        <a:effectLst/>
                        <a:latin typeface="Arial" panose="020B0604020202020204" pitchFamily="34" charset="0"/>
                      </a:endParaRPr>
                    </a:p>
                  </a:txBody>
                  <a:tcPr marL="12146" marR="12146" marT="12146" marB="0" anchor="b">
                    <a:lnL>
                      <a:noFill/>
                    </a:lnL>
                    <a:lnR>
                      <a:noFill/>
                    </a:lnR>
                    <a:lnT>
                      <a:noFill/>
                    </a:lnT>
                    <a:lnB>
                      <a:noFill/>
                    </a:lnB>
                  </a:tcPr>
                </a:tc>
                <a:tc>
                  <a:txBody>
                    <a:bodyPr/>
                    <a:lstStyle/>
                    <a:p>
                      <a:pPr algn="l" fontAlgn="b">
                        <a:spcBef>
                          <a:spcPts val="0"/>
                        </a:spcBef>
                        <a:spcAft>
                          <a:spcPts val="0"/>
                        </a:spcAft>
                      </a:pPr>
                      <a:endParaRPr lang="en-US" sz="2300" b="0" i="0" u="none" strike="noStrike">
                        <a:effectLst/>
                        <a:latin typeface="Arial" panose="020B0604020202020204" pitchFamily="34" charset="0"/>
                      </a:endParaRPr>
                    </a:p>
                  </a:txBody>
                  <a:tcPr marL="12146" marR="12146" marT="12146" marB="0" anchor="b">
                    <a:lnL>
                      <a:noFill/>
                    </a:lnL>
                    <a:lnR>
                      <a:noFill/>
                    </a:lnR>
                    <a:lnT>
                      <a:noFill/>
                    </a:lnT>
                    <a:lnB>
                      <a:noFill/>
                    </a:lnB>
                  </a:tcPr>
                </a:tc>
                <a:tc>
                  <a:txBody>
                    <a:bodyPr/>
                    <a:lstStyle/>
                    <a:p>
                      <a:pPr algn="l" fontAlgn="b">
                        <a:spcBef>
                          <a:spcPts val="0"/>
                        </a:spcBef>
                        <a:spcAft>
                          <a:spcPts val="0"/>
                        </a:spcAft>
                      </a:pPr>
                      <a:endParaRPr lang="en-US" sz="2300" b="0" i="0" u="none" strike="noStrike">
                        <a:effectLst/>
                        <a:latin typeface="Arial" panose="020B0604020202020204" pitchFamily="34" charset="0"/>
                      </a:endParaRPr>
                    </a:p>
                  </a:txBody>
                  <a:tcPr marL="12146" marR="12146" marT="12146" marB="0" anchor="b">
                    <a:lnL>
                      <a:noFill/>
                    </a:lnL>
                    <a:lnR>
                      <a:noFill/>
                    </a:lnR>
                    <a:lnT>
                      <a:noFill/>
                    </a:lnT>
                    <a:lnB>
                      <a:noFill/>
                    </a:lnB>
                  </a:tcPr>
                </a:tc>
                <a:tc>
                  <a:txBody>
                    <a:bodyPr/>
                    <a:lstStyle/>
                    <a:p>
                      <a:pPr algn="l" fontAlgn="b">
                        <a:spcBef>
                          <a:spcPts val="0"/>
                        </a:spcBef>
                        <a:spcAft>
                          <a:spcPts val="0"/>
                        </a:spcAft>
                      </a:pPr>
                      <a:endParaRPr lang="en-US" sz="2300" b="0" i="0" u="none" strike="noStrike">
                        <a:effectLst/>
                        <a:latin typeface="Arial" panose="020B0604020202020204" pitchFamily="34" charset="0"/>
                      </a:endParaRPr>
                    </a:p>
                  </a:txBody>
                  <a:tcPr marL="12146" marR="12146" marT="12146" marB="0" anchor="b">
                    <a:lnL>
                      <a:noFill/>
                    </a:lnL>
                    <a:lnR>
                      <a:noFill/>
                    </a:lnR>
                    <a:lnT>
                      <a:noFill/>
                    </a:lnT>
                    <a:lnB>
                      <a:noFill/>
                    </a:lnB>
                  </a:tcPr>
                </a:tc>
                <a:extLst>
                  <a:ext uri="{0D108BD9-81ED-4DB2-BD59-A6C34878D82A}">
                    <a16:rowId xmlns:a16="http://schemas.microsoft.com/office/drawing/2014/main" val="4170042490"/>
                  </a:ext>
                </a:extLst>
              </a:tr>
              <a:tr h="430881">
                <a:tc>
                  <a:txBody>
                    <a:bodyPr/>
                    <a:lstStyle/>
                    <a:p>
                      <a:pPr algn="ctr" fontAlgn="ctr">
                        <a:spcBef>
                          <a:spcPts val="0"/>
                        </a:spcBef>
                        <a:spcAft>
                          <a:spcPts val="0"/>
                        </a:spcAft>
                      </a:pPr>
                      <a:r>
                        <a:rPr lang="en-US" sz="1500" b="1" i="0" u="none" strike="noStrike" dirty="0" smtClean="0">
                          <a:solidFill>
                            <a:srgbClr val="000000"/>
                          </a:solidFill>
                          <a:effectLst/>
                          <a:latin typeface="Calibri" panose="020F0502020204030204" pitchFamily="34" charset="0"/>
                        </a:rPr>
                        <a:t>21.1b</a:t>
                      </a:r>
                      <a:endParaRPr lang="en-US" sz="2300" b="0" i="0" u="none" strike="noStrike" dirty="0">
                        <a:effectLst/>
                        <a:latin typeface="Arial" panose="020B0604020202020204" pitchFamily="34" charset="0"/>
                      </a:endParaRPr>
                    </a:p>
                  </a:txBody>
                  <a:tcPr marL="12146" marR="12146" marT="12146" marB="0" anchor="ctr">
                    <a:lnL>
                      <a:noFill/>
                    </a:lnL>
                    <a:lnR>
                      <a:noFill/>
                    </a:lnR>
                    <a:lnT>
                      <a:noFill/>
                    </a:lnT>
                    <a:lnB>
                      <a:noFill/>
                    </a:lnB>
                  </a:tcPr>
                </a:tc>
                <a:tc>
                  <a:txBody>
                    <a:bodyPr/>
                    <a:lstStyle/>
                    <a:p>
                      <a:pPr algn="l" fontAlgn="b">
                        <a:spcBef>
                          <a:spcPts val="0"/>
                        </a:spcBef>
                        <a:spcAft>
                          <a:spcPts val="0"/>
                        </a:spcAft>
                      </a:pPr>
                      <a:r>
                        <a:rPr lang="en-US" sz="1500" b="0" i="0" u="none" strike="noStrike">
                          <a:solidFill>
                            <a:srgbClr val="9C0006"/>
                          </a:solidFill>
                          <a:effectLst/>
                          <a:latin typeface="Calibri" panose="020F0502020204030204" pitchFamily="34" charset="0"/>
                        </a:rPr>
                        <a:t> </a:t>
                      </a:r>
                      <a:endParaRPr lang="en-US" sz="2300" b="0" i="0" u="none" strike="noStrike">
                        <a:effectLst/>
                        <a:latin typeface="Arial" panose="020B0604020202020204" pitchFamily="34" charset="0"/>
                      </a:endParaRPr>
                    </a:p>
                  </a:txBody>
                  <a:tcPr marL="12146" marR="12146" marT="12146" marB="0" anchor="b">
                    <a:lnL>
                      <a:noFill/>
                    </a:lnL>
                    <a:lnR>
                      <a:noFill/>
                    </a:lnR>
                    <a:lnT>
                      <a:noFill/>
                    </a:lnT>
                    <a:lnB>
                      <a:noFill/>
                    </a:lnB>
                    <a:solidFill>
                      <a:schemeClr val="accent1">
                        <a:lumMod val="40000"/>
                        <a:lumOff val="60000"/>
                      </a:schemeClr>
                    </a:solidFill>
                  </a:tcPr>
                </a:tc>
                <a:tc>
                  <a:txBody>
                    <a:bodyPr/>
                    <a:lstStyle/>
                    <a:p>
                      <a:pPr algn="l" fontAlgn="b">
                        <a:spcBef>
                          <a:spcPts val="0"/>
                        </a:spcBef>
                        <a:spcAft>
                          <a:spcPts val="0"/>
                        </a:spcAft>
                      </a:pPr>
                      <a:r>
                        <a:rPr lang="en-US" sz="1500" b="0" i="0" u="none" strike="noStrike" dirty="0">
                          <a:solidFill>
                            <a:srgbClr val="9C0006"/>
                          </a:solidFill>
                          <a:effectLst/>
                          <a:latin typeface="Calibri" panose="020F0502020204030204" pitchFamily="34" charset="0"/>
                        </a:rPr>
                        <a:t> </a:t>
                      </a:r>
                      <a:endParaRPr lang="en-US" sz="2300" b="0" i="0" u="none" strike="noStrike" dirty="0">
                        <a:effectLst/>
                        <a:latin typeface="Arial" panose="020B0604020202020204" pitchFamily="34" charset="0"/>
                      </a:endParaRPr>
                    </a:p>
                  </a:txBody>
                  <a:tcPr marL="12146" marR="12146" marT="12146" marB="0" anchor="b">
                    <a:lnL>
                      <a:noFill/>
                    </a:lnL>
                    <a:lnR>
                      <a:noFill/>
                    </a:lnR>
                    <a:lnT>
                      <a:noFill/>
                    </a:lnT>
                    <a:lnB>
                      <a:noFill/>
                    </a:lnB>
                    <a:solidFill>
                      <a:schemeClr val="accent1">
                        <a:lumMod val="40000"/>
                        <a:lumOff val="60000"/>
                      </a:schemeClr>
                    </a:solidFill>
                  </a:tcPr>
                </a:tc>
                <a:tc>
                  <a:txBody>
                    <a:bodyPr/>
                    <a:lstStyle/>
                    <a:p>
                      <a:pPr algn="l" fontAlgn="b">
                        <a:spcBef>
                          <a:spcPts val="0"/>
                        </a:spcBef>
                        <a:spcAft>
                          <a:spcPts val="0"/>
                        </a:spcAft>
                      </a:pPr>
                      <a:endParaRPr lang="en-US" sz="2300" b="0" i="0" u="none" strike="noStrike">
                        <a:effectLst/>
                        <a:latin typeface="Arial" panose="020B0604020202020204" pitchFamily="34" charset="0"/>
                      </a:endParaRPr>
                    </a:p>
                  </a:txBody>
                  <a:tcPr marL="12146" marR="12146" marT="12146" marB="0" anchor="b">
                    <a:lnL>
                      <a:noFill/>
                    </a:lnL>
                    <a:lnR>
                      <a:noFill/>
                    </a:lnR>
                    <a:lnT>
                      <a:noFill/>
                    </a:lnT>
                    <a:lnB>
                      <a:noFill/>
                    </a:lnB>
                  </a:tcPr>
                </a:tc>
                <a:tc>
                  <a:txBody>
                    <a:bodyPr/>
                    <a:lstStyle/>
                    <a:p>
                      <a:pPr algn="l" fontAlgn="b">
                        <a:spcBef>
                          <a:spcPts val="0"/>
                        </a:spcBef>
                        <a:spcAft>
                          <a:spcPts val="0"/>
                        </a:spcAft>
                      </a:pPr>
                      <a:endParaRPr lang="en-US" sz="2300" b="0" i="0" u="none" strike="noStrike">
                        <a:effectLst/>
                        <a:latin typeface="Arial" panose="020B0604020202020204" pitchFamily="34" charset="0"/>
                      </a:endParaRPr>
                    </a:p>
                  </a:txBody>
                  <a:tcPr marL="12146" marR="12146" marT="12146" marB="0" anchor="b">
                    <a:lnL>
                      <a:noFill/>
                    </a:lnL>
                    <a:lnR>
                      <a:noFill/>
                    </a:lnR>
                    <a:lnT>
                      <a:noFill/>
                    </a:lnT>
                    <a:lnB>
                      <a:noFill/>
                    </a:lnB>
                  </a:tcPr>
                </a:tc>
                <a:tc>
                  <a:txBody>
                    <a:bodyPr/>
                    <a:lstStyle/>
                    <a:p>
                      <a:pPr algn="l" fontAlgn="b">
                        <a:spcBef>
                          <a:spcPts val="0"/>
                        </a:spcBef>
                        <a:spcAft>
                          <a:spcPts val="0"/>
                        </a:spcAft>
                      </a:pPr>
                      <a:endParaRPr lang="en-US" sz="2300" b="0" i="0" u="none" strike="noStrike">
                        <a:effectLst/>
                        <a:latin typeface="Arial" panose="020B0604020202020204" pitchFamily="34" charset="0"/>
                      </a:endParaRPr>
                    </a:p>
                  </a:txBody>
                  <a:tcPr marL="12146" marR="12146" marT="12146" marB="0" anchor="b">
                    <a:lnL>
                      <a:noFill/>
                    </a:lnL>
                    <a:lnR>
                      <a:noFill/>
                    </a:lnR>
                    <a:lnT>
                      <a:noFill/>
                    </a:lnT>
                    <a:lnB>
                      <a:noFill/>
                    </a:lnB>
                  </a:tcPr>
                </a:tc>
                <a:tc>
                  <a:txBody>
                    <a:bodyPr/>
                    <a:lstStyle/>
                    <a:p>
                      <a:pPr algn="l" fontAlgn="b">
                        <a:spcBef>
                          <a:spcPts val="0"/>
                        </a:spcBef>
                        <a:spcAft>
                          <a:spcPts val="0"/>
                        </a:spcAft>
                      </a:pPr>
                      <a:endParaRPr lang="en-US" sz="2300" b="0" i="0" u="none" strike="noStrike">
                        <a:effectLst/>
                        <a:latin typeface="Arial" panose="020B0604020202020204" pitchFamily="34" charset="0"/>
                      </a:endParaRPr>
                    </a:p>
                  </a:txBody>
                  <a:tcPr marL="12146" marR="12146" marT="12146" marB="0" anchor="b">
                    <a:lnL>
                      <a:noFill/>
                    </a:lnL>
                    <a:lnR>
                      <a:noFill/>
                    </a:lnR>
                    <a:lnT>
                      <a:noFill/>
                    </a:lnT>
                    <a:lnB>
                      <a:noFill/>
                    </a:lnB>
                  </a:tcPr>
                </a:tc>
                <a:extLst>
                  <a:ext uri="{0D108BD9-81ED-4DB2-BD59-A6C34878D82A}">
                    <a16:rowId xmlns:a16="http://schemas.microsoft.com/office/drawing/2014/main" val="1418062564"/>
                  </a:ext>
                </a:extLst>
              </a:tr>
              <a:tr h="430881">
                <a:tc>
                  <a:txBody>
                    <a:bodyPr/>
                    <a:lstStyle/>
                    <a:p>
                      <a:pPr algn="ctr" fontAlgn="ctr">
                        <a:spcBef>
                          <a:spcPts val="0"/>
                        </a:spcBef>
                        <a:spcAft>
                          <a:spcPts val="0"/>
                        </a:spcAft>
                      </a:pPr>
                      <a:r>
                        <a:rPr lang="en-US" sz="1500" b="1" i="0" u="none" strike="noStrike" dirty="0" smtClean="0">
                          <a:solidFill>
                            <a:srgbClr val="000000"/>
                          </a:solidFill>
                          <a:effectLst/>
                          <a:latin typeface="Calibri" panose="020F0502020204030204" pitchFamily="34" charset="0"/>
                        </a:rPr>
                        <a:t>21.1c</a:t>
                      </a:r>
                      <a:endParaRPr lang="en-US" sz="2300" b="0" i="0" u="none" strike="noStrike" dirty="0">
                        <a:effectLst/>
                        <a:latin typeface="Arial" panose="020B0604020202020204" pitchFamily="34" charset="0"/>
                      </a:endParaRPr>
                    </a:p>
                  </a:txBody>
                  <a:tcPr marL="12146" marR="12146" marT="12146" marB="0" anchor="ctr">
                    <a:lnL>
                      <a:noFill/>
                    </a:lnL>
                    <a:lnR>
                      <a:noFill/>
                    </a:lnR>
                    <a:lnT>
                      <a:noFill/>
                    </a:lnT>
                    <a:lnB>
                      <a:noFill/>
                    </a:lnB>
                  </a:tcPr>
                </a:tc>
                <a:tc>
                  <a:txBody>
                    <a:bodyPr/>
                    <a:lstStyle/>
                    <a:p>
                      <a:pPr algn="l" fontAlgn="b">
                        <a:spcBef>
                          <a:spcPts val="0"/>
                        </a:spcBef>
                        <a:spcAft>
                          <a:spcPts val="0"/>
                        </a:spcAft>
                      </a:pPr>
                      <a:r>
                        <a:rPr lang="en-US" sz="1500" b="0" i="0" u="none" strike="noStrike">
                          <a:solidFill>
                            <a:srgbClr val="9C0006"/>
                          </a:solidFill>
                          <a:effectLst/>
                          <a:latin typeface="Calibri" panose="020F0502020204030204" pitchFamily="34" charset="0"/>
                        </a:rPr>
                        <a:t> </a:t>
                      </a:r>
                      <a:endParaRPr lang="en-US" sz="2300" b="0" i="0" u="none" strike="noStrike">
                        <a:effectLst/>
                        <a:latin typeface="Arial" panose="020B0604020202020204" pitchFamily="34" charset="0"/>
                      </a:endParaRPr>
                    </a:p>
                  </a:txBody>
                  <a:tcPr marL="12146" marR="12146" marT="12146" marB="0" anchor="b">
                    <a:lnL>
                      <a:noFill/>
                    </a:lnL>
                    <a:lnR>
                      <a:noFill/>
                    </a:lnR>
                    <a:lnT>
                      <a:noFill/>
                    </a:lnT>
                    <a:lnB>
                      <a:noFill/>
                    </a:lnB>
                    <a:solidFill>
                      <a:schemeClr val="accent1">
                        <a:lumMod val="40000"/>
                        <a:lumOff val="60000"/>
                      </a:schemeClr>
                    </a:solidFill>
                  </a:tcPr>
                </a:tc>
                <a:tc>
                  <a:txBody>
                    <a:bodyPr/>
                    <a:lstStyle/>
                    <a:p>
                      <a:pPr algn="l" fontAlgn="b">
                        <a:spcBef>
                          <a:spcPts val="0"/>
                        </a:spcBef>
                        <a:spcAft>
                          <a:spcPts val="0"/>
                        </a:spcAft>
                      </a:pPr>
                      <a:endParaRPr lang="en-US" sz="2300" b="0" i="0" u="none" strike="noStrike">
                        <a:effectLst/>
                        <a:latin typeface="Arial" panose="020B0604020202020204" pitchFamily="34" charset="0"/>
                      </a:endParaRPr>
                    </a:p>
                  </a:txBody>
                  <a:tcPr marL="12146" marR="12146" marT="12146" marB="0" anchor="b">
                    <a:lnL>
                      <a:noFill/>
                    </a:lnL>
                    <a:lnR>
                      <a:noFill/>
                    </a:lnR>
                    <a:lnT>
                      <a:noFill/>
                    </a:lnT>
                    <a:lnB>
                      <a:noFill/>
                    </a:lnB>
                  </a:tcPr>
                </a:tc>
                <a:tc>
                  <a:txBody>
                    <a:bodyPr/>
                    <a:lstStyle/>
                    <a:p>
                      <a:pPr algn="l" fontAlgn="b">
                        <a:spcBef>
                          <a:spcPts val="0"/>
                        </a:spcBef>
                        <a:spcAft>
                          <a:spcPts val="0"/>
                        </a:spcAft>
                      </a:pPr>
                      <a:r>
                        <a:rPr lang="en-US" sz="1500" b="0" i="0" u="none" strike="noStrike" dirty="0">
                          <a:solidFill>
                            <a:srgbClr val="9C0006"/>
                          </a:solidFill>
                          <a:effectLst/>
                          <a:latin typeface="Calibri" panose="020F0502020204030204" pitchFamily="34" charset="0"/>
                        </a:rPr>
                        <a:t> </a:t>
                      </a:r>
                      <a:endParaRPr lang="en-US" sz="2300" b="0" i="0" u="none" strike="noStrike" dirty="0">
                        <a:effectLst/>
                        <a:latin typeface="Arial" panose="020B0604020202020204" pitchFamily="34" charset="0"/>
                      </a:endParaRPr>
                    </a:p>
                  </a:txBody>
                  <a:tcPr marL="12146" marR="12146" marT="12146" marB="0" anchor="b">
                    <a:lnL>
                      <a:noFill/>
                    </a:lnL>
                    <a:lnR>
                      <a:noFill/>
                    </a:lnR>
                    <a:lnT>
                      <a:noFill/>
                    </a:lnT>
                    <a:lnB>
                      <a:noFill/>
                    </a:lnB>
                    <a:solidFill>
                      <a:schemeClr val="accent1">
                        <a:lumMod val="40000"/>
                        <a:lumOff val="60000"/>
                      </a:schemeClr>
                    </a:solidFill>
                  </a:tcPr>
                </a:tc>
                <a:tc>
                  <a:txBody>
                    <a:bodyPr/>
                    <a:lstStyle/>
                    <a:p>
                      <a:pPr algn="l" fontAlgn="b">
                        <a:spcBef>
                          <a:spcPts val="0"/>
                        </a:spcBef>
                        <a:spcAft>
                          <a:spcPts val="0"/>
                        </a:spcAft>
                      </a:pPr>
                      <a:endParaRPr lang="en-US" sz="2300" b="0" i="0" u="none" strike="noStrike">
                        <a:effectLst/>
                        <a:latin typeface="Arial" panose="020B0604020202020204" pitchFamily="34" charset="0"/>
                      </a:endParaRPr>
                    </a:p>
                  </a:txBody>
                  <a:tcPr marL="12146" marR="12146" marT="12146" marB="0" anchor="b">
                    <a:lnL>
                      <a:noFill/>
                    </a:lnL>
                    <a:lnR>
                      <a:noFill/>
                    </a:lnR>
                    <a:lnT>
                      <a:noFill/>
                    </a:lnT>
                    <a:lnB>
                      <a:noFill/>
                    </a:lnB>
                  </a:tcPr>
                </a:tc>
                <a:tc>
                  <a:txBody>
                    <a:bodyPr/>
                    <a:lstStyle/>
                    <a:p>
                      <a:pPr algn="l" fontAlgn="b">
                        <a:spcBef>
                          <a:spcPts val="0"/>
                        </a:spcBef>
                        <a:spcAft>
                          <a:spcPts val="0"/>
                        </a:spcAft>
                      </a:pPr>
                      <a:endParaRPr lang="en-US" sz="2300" b="0" i="0" u="none" strike="noStrike">
                        <a:effectLst/>
                        <a:latin typeface="Arial" panose="020B0604020202020204" pitchFamily="34" charset="0"/>
                      </a:endParaRPr>
                    </a:p>
                  </a:txBody>
                  <a:tcPr marL="12146" marR="12146" marT="12146" marB="0" anchor="b">
                    <a:lnL>
                      <a:noFill/>
                    </a:lnL>
                    <a:lnR>
                      <a:noFill/>
                    </a:lnR>
                    <a:lnT>
                      <a:noFill/>
                    </a:lnT>
                    <a:lnB>
                      <a:noFill/>
                    </a:lnB>
                  </a:tcPr>
                </a:tc>
                <a:tc>
                  <a:txBody>
                    <a:bodyPr/>
                    <a:lstStyle/>
                    <a:p>
                      <a:pPr algn="l" fontAlgn="b">
                        <a:spcBef>
                          <a:spcPts val="0"/>
                        </a:spcBef>
                        <a:spcAft>
                          <a:spcPts val="0"/>
                        </a:spcAft>
                      </a:pPr>
                      <a:endParaRPr lang="en-US" sz="2300" b="0" i="0" u="none" strike="noStrike">
                        <a:effectLst/>
                        <a:latin typeface="Arial" panose="020B0604020202020204" pitchFamily="34" charset="0"/>
                      </a:endParaRPr>
                    </a:p>
                  </a:txBody>
                  <a:tcPr marL="12146" marR="12146" marT="12146" marB="0" anchor="b">
                    <a:lnL>
                      <a:noFill/>
                    </a:lnL>
                    <a:lnR>
                      <a:noFill/>
                    </a:lnR>
                    <a:lnT>
                      <a:noFill/>
                    </a:lnT>
                    <a:lnB>
                      <a:noFill/>
                    </a:lnB>
                  </a:tcPr>
                </a:tc>
                <a:extLst>
                  <a:ext uri="{0D108BD9-81ED-4DB2-BD59-A6C34878D82A}">
                    <a16:rowId xmlns:a16="http://schemas.microsoft.com/office/drawing/2014/main" val="3294057004"/>
                  </a:ext>
                </a:extLst>
              </a:tr>
              <a:tr h="430881">
                <a:tc>
                  <a:txBody>
                    <a:bodyPr/>
                    <a:lstStyle/>
                    <a:p>
                      <a:pPr algn="ctr" fontAlgn="ctr">
                        <a:spcBef>
                          <a:spcPts val="0"/>
                        </a:spcBef>
                        <a:spcAft>
                          <a:spcPts val="0"/>
                        </a:spcAft>
                      </a:pPr>
                      <a:r>
                        <a:rPr lang="en-US" sz="1500" b="1" i="0" u="none" strike="noStrike" dirty="0" smtClean="0">
                          <a:solidFill>
                            <a:srgbClr val="000000"/>
                          </a:solidFill>
                          <a:effectLst/>
                          <a:latin typeface="Calibri" panose="020F0502020204030204" pitchFamily="34" charset="0"/>
                        </a:rPr>
                        <a:t>21.1d</a:t>
                      </a:r>
                      <a:endParaRPr lang="en-US" sz="2300" b="0" i="0" u="none" strike="noStrike" dirty="0">
                        <a:effectLst/>
                        <a:latin typeface="Arial" panose="020B0604020202020204" pitchFamily="34" charset="0"/>
                      </a:endParaRPr>
                    </a:p>
                  </a:txBody>
                  <a:tcPr marL="12146" marR="12146" marT="12146" marB="0" anchor="ctr">
                    <a:lnL>
                      <a:noFill/>
                    </a:lnL>
                    <a:lnR>
                      <a:noFill/>
                    </a:lnR>
                    <a:lnT>
                      <a:noFill/>
                    </a:lnT>
                    <a:lnB>
                      <a:noFill/>
                    </a:lnB>
                  </a:tcPr>
                </a:tc>
                <a:tc>
                  <a:txBody>
                    <a:bodyPr/>
                    <a:lstStyle/>
                    <a:p>
                      <a:pPr algn="l" fontAlgn="b">
                        <a:spcBef>
                          <a:spcPts val="0"/>
                        </a:spcBef>
                        <a:spcAft>
                          <a:spcPts val="0"/>
                        </a:spcAft>
                      </a:pPr>
                      <a:r>
                        <a:rPr lang="en-US" sz="1500" b="0" i="0" u="none" strike="noStrike">
                          <a:solidFill>
                            <a:srgbClr val="9C0006"/>
                          </a:solidFill>
                          <a:effectLst/>
                          <a:latin typeface="Calibri" panose="020F0502020204030204" pitchFamily="34" charset="0"/>
                        </a:rPr>
                        <a:t> </a:t>
                      </a:r>
                      <a:endParaRPr lang="en-US" sz="2300" b="0" i="0" u="none" strike="noStrike">
                        <a:effectLst/>
                        <a:latin typeface="Arial" panose="020B0604020202020204" pitchFamily="34" charset="0"/>
                      </a:endParaRPr>
                    </a:p>
                  </a:txBody>
                  <a:tcPr marL="12146" marR="12146" marT="12146" marB="0" anchor="b">
                    <a:lnL>
                      <a:noFill/>
                    </a:lnL>
                    <a:lnR>
                      <a:noFill/>
                    </a:lnR>
                    <a:lnT>
                      <a:noFill/>
                    </a:lnT>
                    <a:lnB>
                      <a:noFill/>
                    </a:lnB>
                    <a:solidFill>
                      <a:schemeClr val="accent1">
                        <a:lumMod val="40000"/>
                        <a:lumOff val="60000"/>
                      </a:schemeClr>
                    </a:solidFill>
                  </a:tcPr>
                </a:tc>
                <a:tc>
                  <a:txBody>
                    <a:bodyPr/>
                    <a:lstStyle/>
                    <a:p>
                      <a:pPr algn="l" fontAlgn="b">
                        <a:spcBef>
                          <a:spcPts val="0"/>
                        </a:spcBef>
                        <a:spcAft>
                          <a:spcPts val="0"/>
                        </a:spcAft>
                      </a:pPr>
                      <a:endParaRPr lang="en-US" sz="2300" b="0" i="0" u="none" strike="noStrike">
                        <a:effectLst/>
                        <a:latin typeface="Arial" panose="020B0604020202020204" pitchFamily="34" charset="0"/>
                      </a:endParaRPr>
                    </a:p>
                  </a:txBody>
                  <a:tcPr marL="12146" marR="12146" marT="12146" marB="0" anchor="b">
                    <a:lnL>
                      <a:noFill/>
                    </a:lnL>
                    <a:lnR>
                      <a:noFill/>
                    </a:lnR>
                    <a:lnT>
                      <a:noFill/>
                    </a:lnT>
                    <a:lnB>
                      <a:noFill/>
                    </a:lnB>
                  </a:tcPr>
                </a:tc>
                <a:tc>
                  <a:txBody>
                    <a:bodyPr/>
                    <a:lstStyle/>
                    <a:p>
                      <a:pPr algn="l" fontAlgn="b">
                        <a:spcBef>
                          <a:spcPts val="0"/>
                        </a:spcBef>
                        <a:spcAft>
                          <a:spcPts val="0"/>
                        </a:spcAft>
                      </a:pPr>
                      <a:endParaRPr lang="en-US" sz="2300" b="0" i="0" u="none" strike="noStrike">
                        <a:effectLst/>
                        <a:latin typeface="Arial" panose="020B0604020202020204" pitchFamily="34" charset="0"/>
                      </a:endParaRPr>
                    </a:p>
                  </a:txBody>
                  <a:tcPr marL="12146" marR="12146" marT="12146" marB="0" anchor="b">
                    <a:lnL>
                      <a:noFill/>
                    </a:lnL>
                    <a:lnR>
                      <a:noFill/>
                    </a:lnR>
                    <a:lnT>
                      <a:noFill/>
                    </a:lnT>
                    <a:lnB>
                      <a:noFill/>
                    </a:lnB>
                  </a:tcPr>
                </a:tc>
                <a:tc>
                  <a:txBody>
                    <a:bodyPr/>
                    <a:lstStyle/>
                    <a:p>
                      <a:pPr algn="l" fontAlgn="b">
                        <a:spcBef>
                          <a:spcPts val="0"/>
                        </a:spcBef>
                        <a:spcAft>
                          <a:spcPts val="0"/>
                        </a:spcAft>
                      </a:pPr>
                      <a:r>
                        <a:rPr lang="en-US" sz="1500" b="0" i="0" u="none" strike="noStrike" dirty="0">
                          <a:solidFill>
                            <a:srgbClr val="9C0006"/>
                          </a:solidFill>
                          <a:effectLst/>
                          <a:latin typeface="Calibri" panose="020F0502020204030204" pitchFamily="34" charset="0"/>
                        </a:rPr>
                        <a:t> </a:t>
                      </a:r>
                      <a:endParaRPr lang="en-US" sz="2300" b="0" i="0" u="none" strike="noStrike" dirty="0">
                        <a:effectLst/>
                        <a:latin typeface="Arial" panose="020B0604020202020204" pitchFamily="34" charset="0"/>
                      </a:endParaRPr>
                    </a:p>
                  </a:txBody>
                  <a:tcPr marL="12146" marR="12146" marT="12146" marB="0" anchor="b">
                    <a:lnL>
                      <a:noFill/>
                    </a:lnL>
                    <a:lnR>
                      <a:noFill/>
                    </a:lnR>
                    <a:lnT>
                      <a:noFill/>
                    </a:lnT>
                    <a:lnB>
                      <a:noFill/>
                    </a:lnB>
                    <a:solidFill>
                      <a:schemeClr val="accent1">
                        <a:lumMod val="40000"/>
                        <a:lumOff val="60000"/>
                      </a:schemeClr>
                    </a:solidFill>
                  </a:tcPr>
                </a:tc>
                <a:tc>
                  <a:txBody>
                    <a:bodyPr/>
                    <a:lstStyle/>
                    <a:p>
                      <a:pPr algn="l" fontAlgn="b">
                        <a:spcBef>
                          <a:spcPts val="0"/>
                        </a:spcBef>
                        <a:spcAft>
                          <a:spcPts val="0"/>
                        </a:spcAft>
                      </a:pPr>
                      <a:endParaRPr lang="en-US" sz="2300" b="0" i="0" u="none" strike="noStrike">
                        <a:effectLst/>
                        <a:latin typeface="Arial" panose="020B0604020202020204" pitchFamily="34" charset="0"/>
                      </a:endParaRPr>
                    </a:p>
                  </a:txBody>
                  <a:tcPr marL="12146" marR="12146" marT="12146" marB="0" anchor="b">
                    <a:lnL>
                      <a:noFill/>
                    </a:lnL>
                    <a:lnR>
                      <a:noFill/>
                    </a:lnR>
                    <a:lnT>
                      <a:noFill/>
                    </a:lnT>
                    <a:lnB>
                      <a:noFill/>
                    </a:lnB>
                  </a:tcPr>
                </a:tc>
                <a:tc>
                  <a:txBody>
                    <a:bodyPr/>
                    <a:lstStyle/>
                    <a:p>
                      <a:pPr algn="l" fontAlgn="b">
                        <a:spcBef>
                          <a:spcPts val="0"/>
                        </a:spcBef>
                        <a:spcAft>
                          <a:spcPts val="0"/>
                        </a:spcAft>
                      </a:pPr>
                      <a:endParaRPr lang="en-US" sz="2300" b="0" i="0" u="none" strike="noStrike">
                        <a:effectLst/>
                        <a:latin typeface="Arial" panose="020B0604020202020204" pitchFamily="34" charset="0"/>
                      </a:endParaRPr>
                    </a:p>
                  </a:txBody>
                  <a:tcPr marL="12146" marR="12146" marT="12146" marB="0" anchor="b">
                    <a:lnL>
                      <a:noFill/>
                    </a:lnL>
                    <a:lnR>
                      <a:noFill/>
                    </a:lnR>
                    <a:lnT>
                      <a:noFill/>
                    </a:lnT>
                    <a:lnB>
                      <a:noFill/>
                    </a:lnB>
                  </a:tcPr>
                </a:tc>
                <a:extLst>
                  <a:ext uri="{0D108BD9-81ED-4DB2-BD59-A6C34878D82A}">
                    <a16:rowId xmlns:a16="http://schemas.microsoft.com/office/drawing/2014/main" val="228828549"/>
                  </a:ext>
                </a:extLst>
              </a:tr>
              <a:tr h="430881">
                <a:tc>
                  <a:txBody>
                    <a:bodyPr/>
                    <a:lstStyle/>
                    <a:p>
                      <a:pPr algn="ctr" fontAlgn="ctr">
                        <a:spcBef>
                          <a:spcPts val="0"/>
                        </a:spcBef>
                        <a:spcAft>
                          <a:spcPts val="0"/>
                        </a:spcAft>
                      </a:pPr>
                      <a:r>
                        <a:rPr lang="en-US" sz="1500" b="1" i="0" u="none" strike="noStrike" dirty="0" smtClean="0">
                          <a:solidFill>
                            <a:srgbClr val="000000"/>
                          </a:solidFill>
                          <a:effectLst/>
                          <a:latin typeface="Calibri" panose="020F0502020204030204" pitchFamily="34" charset="0"/>
                        </a:rPr>
                        <a:t>21.1e</a:t>
                      </a:r>
                      <a:endParaRPr lang="en-US" sz="2300" b="0" i="0" u="none" strike="noStrike" dirty="0">
                        <a:effectLst/>
                        <a:latin typeface="Arial" panose="020B0604020202020204" pitchFamily="34" charset="0"/>
                      </a:endParaRPr>
                    </a:p>
                  </a:txBody>
                  <a:tcPr marL="12146" marR="12146" marT="12146" marB="0" anchor="ctr">
                    <a:lnL>
                      <a:noFill/>
                    </a:lnL>
                    <a:lnR>
                      <a:noFill/>
                    </a:lnR>
                    <a:lnT>
                      <a:noFill/>
                    </a:lnT>
                    <a:lnB>
                      <a:noFill/>
                    </a:lnB>
                  </a:tcPr>
                </a:tc>
                <a:tc>
                  <a:txBody>
                    <a:bodyPr/>
                    <a:lstStyle/>
                    <a:p>
                      <a:pPr algn="l" fontAlgn="b">
                        <a:spcBef>
                          <a:spcPts val="0"/>
                        </a:spcBef>
                        <a:spcAft>
                          <a:spcPts val="0"/>
                        </a:spcAft>
                      </a:pPr>
                      <a:r>
                        <a:rPr lang="en-US" sz="1500" b="0" i="0" u="none" strike="noStrike">
                          <a:solidFill>
                            <a:srgbClr val="9C0006"/>
                          </a:solidFill>
                          <a:effectLst/>
                          <a:latin typeface="Calibri" panose="020F0502020204030204" pitchFamily="34" charset="0"/>
                        </a:rPr>
                        <a:t> </a:t>
                      </a:r>
                      <a:endParaRPr lang="en-US" sz="2300" b="0" i="0" u="none" strike="noStrike">
                        <a:effectLst/>
                        <a:latin typeface="Arial" panose="020B0604020202020204" pitchFamily="34" charset="0"/>
                      </a:endParaRPr>
                    </a:p>
                  </a:txBody>
                  <a:tcPr marL="12146" marR="12146" marT="12146" marB="0" anchor="b">
                    <a:lnL>
                      <a:noFill/>
                    </a:lnL>
                    <a:lnR>
                      <a:noFill/>
                    </a:lnR>
                    <a:lnT>
                      <a:noFill/>
                    </a:lnT>
                    <a:lnB>
                      <a:noFill/>
                    </a:lnB>
                    <a:solidFill>
                      <a:schemeClr val="accent1">
                        <a:lumMod val="40000"/>
                        <a:lumOff val="60000"/>
                      </a:schemeClr>
                    </a:solidFill>
                  </a:tcPr>
                </a:tc>
                <a:tc>
                  <a:txBody>
                    <a:bodyPr/>
                    <a:lstStyle/>
                    <a:p>
                      <a:pPr algn="l" fontAlgn="b">
                        <a:spcBef>
                          <a:spcPts val="0"/>
                        </a:spcBef>
                        <a:spcAft>
                          <a:spcPts val="0"/>
                        </a:spcAft>
                      </a:pPr>
                      <a:r>
                        <a:rPr lang="en-US" sz="1500" b="0" i="0" u="none" strike="noStrike" dirty="0">
                          <a:solidFill>
                            <a:srgbClr val="9C0006"/>
                          </a:solidFill>
                          <a:effectLst/>
                          <a:latin typeface="Calibri" panose="020F0502020204030204" pitchFamily="34" charset="0"/>
                        </a:rPr>
                        <a:t> </a:t>
                      </a:r>
                      <a:endParaRPr lang="en-US" sz="2300" b="0" i="0" u="none" strike="noStrike" dirty="0">
                        <a:effectLst/>
                        <a:latin typeface="Arial" panose="020B0604020202020204" pitchFamily="34" charset="0"/>
                      </a:endParaRPr>
                    </a:p>
                  </a:txBody>
                  <a:tcPr marL="12146" marR="12146" marT="12146" marB="0" anchor="b">
                    <a:lnL>
                      <a:noFill/>
                    </a:lnL>
                    <a:lnR>
                      <a:noFill/>
                    </a:lnR>
                    <a:lnT>
                      <a:noFill/>
                    </a:lnT>
                    <a:lnB>
                      <a:noFill/>
                    </a:lnB>
                    <a:solidFill>
                      <a:schemeClr val="accent1">
                        <a:lumMod val="40000"/>
                        <a:lumOff val="60000"/>
                      </a:schemeClr>
                    </a:solidFill>
                  </a:tcPr>
                </a:tc>
                <a:tc>
                  <a:txBody>
                    <a:bodyPr/>
                    <a:lstStyle/>
                    <a:p>
                      <a:pPr algn="l" fontAlgn="b">
                        <a:spcBef>
                          <a:spcPts val="0"/>
                        </a:spcBef>
                        <a:spcAft>
                          <a:spcPts val="0"/>
                        </a:spcAft>
                      </a:pPr>
                      <a:r>
                        <a:rPr lang="en-US" sz="1500" b="0" i="0" u="none" strike="noStrike" dirty="0">
                          <a:solidFill>
                            <a:srgbClr val="9C0006"/>
                          </a:solidFill>
                          <a:effectLst/>
                          <a:latin typeface="Calibri" panose="020F0502020204030204" pitchFamily="34" charset="0"/>
                        </a:rPr>
                        <a:t> </a:t>
                      </a:r>
                      <a:endParaRPr lang="en-US" sz="2300" b="0" i="0" u="none" strike="noStrike" dirty="0">
                        <a:effectLst/>
                        <a:latin typeface="Arial" panose="020B0604020202020204" pitchFamily="34" charset="0"/>
                      </a:endParaRPr>
                    </a:p>
                  </a:txBody>
                  <a:tcPr marL="12146" marR="12146" marT="12146" marB="0" anchor="b">
                    <a:lnL>
                      <a:noFill/>
                    </a:lnL>
                    <a:lnR>
                      <a:noFill/>
                    </a:lnR>
                    <a:lnT>
                      <a:noFill/>
                    </a:lnT>
                    <a:lnB>
                      <a:noFill/>
                    </a:lnB>
                    <a:solidFill>
                      <a:schemeClr val="accent1">
                        <a:lumMod val="40000"/>
                        <a:lumOff val="60000"/>
                      </a:schemeClr>
                    </a:solidFill>
                  </a:tcPr>
                </a:tc>
                <a:tc>
                  <a:txBody>
                    <a:bodyPr/>
                    <a:lstStyle/>
                    <a:p>
                      <a:pPr algn="l" fontAlgn="b">
                        <a:spcBef>
                          <a:spcPts val="0"/>
                        </a:spcBef>
                        <a:spcAft>
                          <a:spcPts val="0"/>
                        </a:spcAft>
                      </a:pPr>
                      <a:r>
                        <a:rPr lang="en-US" sz="1500" b="0" i="0" u="none" strike="noStrike">
                          <a:solidFill>
                            <a:srgbClr val="9C0006"/>
                          </a:solidFill>
                          <a:effectLst/>
                          <a:latin typeface="Calibri" panose="020F0502020204030204" pitchFamily="34" charset="0"/>
                        </a:rPr>
                        <a:t> </a:t>
                      </a:r>
                      <a:endParaRPr lang="en-US" sz="2300" b="0" i="0" u="none" strike="noStrike">
                        <a:effectLst/>
                        <a:latin typeface="Arial" panose="020B0604020202020204" pitchFamily="34" charset="0"/>
                      </a:endParaRPr>
                    </a:p>
                  </a:txBody>
                  <a:tcPr marL="12146" marR="12146" marT="12146" marB="0" anchor="b">
                    <a:lnL>
                      <a:noFill/>
                    </a:lnL>
                    <a:lnR>
                      <a:noFill/>
                    </a:lnR>
                    <a:lnT>
                      <a:noFill/>
                    </a:lnT>
                    <a:lnB>
                      <a:noFill/>
                    </a:lnB>
                    <a:solidFill>
                      <a:schemeClr val="accent1">
                        <a:lumMod val="40000"/>
                        <a:lumOff val="60000"/>
                      </a:schemeClr>
                    </a:solidFill>
                  </a:tcPr>
                </a:tc>
                <a:tc>
                  <a:txBody>
                    <a:bodyPr/>
                    <a:lstStyle/>
                    <a:p>
                      <a:pPr algn="l" fontAlgn="b">
                        <a:spcBef>
                          <a:spcPts val="0"/>
                        </a:spcBef>
                        <a:spcAft>
                          <a:spcPts val="0"/>
                        </a:spcAft>
                      </a:pPr>
                      <a:endParaRPr lang="en-US" sz="2300" b="0" i="0" u="none" strike="noStrike">
                        <a:effectLst/>
                        <a:latin typeface="Arial" panose="020B0604020202020204" pitchFamily="34" charset="0"/>
                      </a:endParaRPr>
                    </a:p>
                  </a:txBody>
                  <a:tcPr marL="12146" marR="12146" marT="12146" marB="0" anchor="b">
                    <a:lnL>
                      <a:noFill/>
                    </a:lnL>
                    <a:lnR>
                      <a:noFill/>
                    </a:lnR>
                    <a:lnT>
                      <a:noFill/>
                    </a:lnT>
                    <a:lnB>
                      <a:noFill/>
                    </a:lnB>
                  </a:tcPr>
                </a:tc>
                <a:tc>
                  <a:txBody>
                    <a:bodyPr/>
                    <a:lstStyle/>
                    <a:p>
                      <a:pPr algn="l" fontAlgn="b">
                        <a:spcBef>
                          <a:spcPts val="0"/>
                        </a:spcBef>
                        <a:spcAft>
                          <a:spcPts val="0"/>
                        </a:spcAft>
                      </a:pPr>
                      <a:endParaRPr lang="en-US" sz="2300" b="0" i="0" u="none" strike="noStrike">
                        <a:effectLst/>
                        <a:latin typeface="Arial" panose="020B0604020202020204" pitchFamily="34" charset="0"/>
                      </a:endParaRPr>
                    </a:p>
                  </a:txBody>
                  <a:tcPr marL="12146" marR="12146" marT="12146" marB="0" anchor="b">
                    <a:lnL>
                      <a:noFill/>
                    </a:lnL>
                    <a:lnR>
                      <a:noFill/>
                    </a:lnR>
                    <a:lnT>
                      <a:noFill/>
                    </a:lnT>
                    <a:lnB>
                      <a:noFill/>
                    </a:lnB>
                  </a:tcPr>
                </a:tc>
                <a:extLst>
                  <a:ext uri="{0D108BD9-81ED-4DB2-BD59-A6C34878D82A}">
                    <a16:rowId xmlns:a16="http://schemas.microsoft.com/office/drawing/2014/main" val="2992195220"/>
                  </a:ext>
                </a:extLst>
              </a:tr>
              <a:tr h="430881">
                <a:tc>
                  <a:txBody>
                    <a:bodyPr/>
                    <a:lstStyle/>
                    <a:p>
                      <a:pPr algn="ctr" fontAlgn="ctr">
                        <a:spcBef>
                          <a:spcPts val="0"/>
                        </a:spcBef>
                        <a:spcAft>
                          <a:spcPts val="0"/>
                        </a:spcAft>
                      </a:pPr>
                      <a:r>
                        <a:rPr lang="en-US" sz="1500" b="1" i="0" u="none" strike="noStrike" dirty="0" smtClean="0">
                          <a:solidFill>
                            <a:srgbClr val="000000"/>
                          </a:solidFill>
                          <a:effectLst/>
                          <a:latin typeface="Calibri" panose="020F0502020204030204" pitchFamily="34" charset="0"/>
                        </a:rPr>
                        <a:t>21.1g</a:t>
                      </a:r>
                      <a:endParaRPr lang="en-US" sz="2300" b="0" i="0" u="none" strike="noStrike" dirty="0">
                        <a:effectLst/>
                        <a:latin typeface="Arial" panose="020B0604020202020204" pitchFamily="34" charset="0"/>
                      </a:endParaRPr>
                    </a:p>
                  </a:txBody>
                  <a:tcPr marL="12146" marR="12146" marT="12146" marB="0" anchor="ctr">
                    <a:lnL>
                      <a:noFill/>
                    </a:lnL>
                    <a:lnR>
                      <a:noFill/>
                    </a:lnR>
                    <a:lnT>
                      <a:noFill/>
                    </a:lnT>
                    <a:lnB>
                      <a:noFill/>
                    </a:lnB>
                  </a:tcPr>
                </a:tc>
                <a:tc>
                  <a:txBody>
                    <a:bodyPr/>
                    <a:lstStyle/>
                    <a:p>
                      <a:pPr algn="l" fontAlgn="b">
                        <a:spcBef>
                          <a:spcPts val="0"/>
                        </a:spcBef>
                        <a:spcAft>
                          <a:spcPts val="0"/>
                        </a:spcAft>
                      </a:pPr>
                      <a:r>
                        <a:rPr lang="en-US" sz="1500" b="0" i="0" u="none" strike="noStrike">
                          <a:solidFill>
                            <a:srgbClr val="9C0006"/>
                          </a:solidFill>
                          <a:effectLst/>
                          <a:latin typeface="Calibri" panose="020F0502020204030204" pitchFamily="34" charset="0"/>
                        </a:rPr>
                        <a:t> </a:t>
                      </a:r>
                      <a:endParaRPr lang="en-US" sz="2300" b="0" i="0" u="none" strike="noStrike">
                        <a:effectLst/>
                        <a:latin typeface="Arial" panose="020B0604020202020204" pitchFamily="34" charset="0"/>
                      </a:endParaRPr>
                    </a:p>
                  </a:txBody>
                  <a:tcPr marL="12146" marR="12146" marT="12146" marB="0" anchor="b">
                    <a:lnL>
                      <a:noFill/>
                    </a:lnL>
                    <a:lnR>
                      <a:noFill/>
                    </a:lnR>
                    <a:lnT>
                      <a:noFill/>
                    </a:lnT>
                    <a:lnB>
                      <a:noFill/>
                    </a:lnB>
                    <a:solidFill>
                      <a:schemeClr val="accent1">
                        <a:lumMod val="40000"/>
                        <a:lumOff val="60000"/>
                      </a:schemeClr>
                    </a:solidFill>
                  </a:tcPr>
                </a:tc>
                <a:tc>
                  <a:txBody>
                    <a:bodyPr/>
                    <a:lstStyle/>
                    <a:p>
                      <a:pPr algn="l" fontAlgn="b">
                        <a:spcBef>
                          <a:spcPts val="0"/>
                        </a:spcBef>
                        <a:spcAft>
                          <a:spcPts val="0"/>
                        </a:spcAft>
                      </a:pPr>
                      <a:r>
                        <a:rPr lang="en-US" sz="1500" b="0" i="0" u="none" strike="noStrike">
                          <a:solidFill>
                            <a:srgbClr val="9C0006"/>
                          </a:solidFill>
                          <a:effectLst/>
                          <a:latin typeface="Calibri" panose="020F0502020204030204" pitchFamily="34" charset="0"/>
                        </a:rPr>
                        <a:t> </a:t>
                      </a:r>
                      <a:endParaRPr lang="en-US" sz="2300" b="0" i="0" u="none" strike="noStrike">
                        <a:effectLst/>
                        <a:latin typeface="Arial" panose="020B0604020202020204" pitchFamily="34" charset="0"/>
                      </a:endParaRPr>
                    </a:p>
                  </a:txBody>
                  <a:tcPr marL="12146" marR="12146" marT="12146" marB="0" anchor="b">
                    <a:lnL>
                      <a:noFill/>
                    </a:lnL>
                    <a:lnR>
                      <a:noFill/>
                    </a:lnR>
                    <a:lnT>
                      <a:noFill/>
                    </a:lnT>
                    <a:lnB>
                      <a:noFill/>
                    </a:lnB>
                    <a:solidFill>
                      <a:schemeClr val="accent1">
                        <a:lumMod val="40000"/>
                        <a:lumOff val="60000"/>
                      </a:schemeClr>
                    </a:solidFill>
                  </a:tcPr>
                </a:tc>
                <a:tc>
                  <a:txBody>
                    <a:bodyPr/>
                    <a:lstStyle/>
                    <a:p>
                      <a:pPr algn="l" fontAlgn="b">
                        <a:spcBef>
                          <a:spcPts val="0"/>
                        </a:spcBef>
                        <a:spcAft>
                          <a:spcPts val="0"/>
                        </a:spcAft>
                      </a:pPr>
                      <a:r>
                        <a:rPr lang="en-US" sz="1500" b="0" i="0" u="none" strike="noStrike">
                          <a:solidFill>
                            <a:srgbClr val="9C0006"/>
                          </a:solidFill>
                          <a:effectLst/>
                          <a:latin typeface="Calibri" panose="020F0502020204030204" pitchFamily="34" charset="0"/>
                        </a:rPr>
                        <a:t> </a:t>
                      </a:r>
                      <a:endParaRPr lang="en-US" sz="2300" b="0" i="0" u="none" strike="noStrike">
                        <a:effectLst/>
                        <a:latin typeface="Arial" panose="020B0604020202020204" pitchFamily="34" charset="0"/>
                      </a:endParaRPr>
                    </a:p>
                  </a:txBody>
                  <a:tcPr marL="12146" marR="12146" marT="12146" marB="0" anchor="b">
                    <a:lnL>
                      <a:noFill/>
                    </a:lnL>
                    <a:lnR>
                      <a:noFill/>
                    </a:lnR>
                    <a:lnT>
                      <a:noFill/>
                    </a:lnT>
                    <a:lnB>
                      <a:noFill/>
                    </a:lnB>
                    <a:solidFill>
                      <a:schemeClr val="accent1">
                        <a:lumMod val="40000"/>
                        <a:lumOff val="60000"/>
                      </a:schemeClr>
                    </a:solidFill>
                  </a:tcPr>
                </a:tc>
                <a:tc>
                  <a:txBody>
                    <a:bodyPr/>
                    <a:lstStyle/>
                    <a:p>
                      <a:pPr algn="l" fontAlgn="b">
                        <a:spcBef>
                          <a:spcPts val="0"/>
                        </a:spcBef>
                        <a:spcAft>
                          <a:spcPts val="0"/>
                        </a:spcAft>
                      </a:pPr>
                      <a:r>
                        <a:rPr lang="en-US" sz="1500" b="0" i="0" u="none" strike="noStrike" dirty="0">
                          <a:solidFill>
                            <a:srgbClr val="9C0006"/>
                          </a:solidFill>
                          <a:effectLst/>
                          <a:latin typeface="Calibri" panose="020F0502020204030204" pitchFamily="34" charset="0"/>
                        </a:rPr>
                        <a:t> </a:t>
                      </a:r>
                      <a:endParaRPr lang="en-US" sz="2300" b="0" i="0" u="none" strike="noStrike" dirty="0">
                        <a:effectLst/>
                        <a:latin typeface="Arial" panose="020B0604020202020204" pitchFamily="34" charset="0"/>
                      </a:endParaRPr>
                    </a:p>
                  </a:txBody>
                  <a:tcPr marL="12146" marR="12146" marT="12146" marB="0" anchor="b">
                    <a:lnL>
                      <a:noFill/>
                    </a:lnL>
                    <a:lnR>
                      <a:noFill/>
                    </a:lnR>
                    <a:lnT>
                      <a:noFill/>
                    </a:lnT>
                    <a:lnB>
                      <a:noFill/>
                    </a:lnB>
                    <a:solidFill>
                      <a:schemeClr val="accent1">
                        <a:lumMod val="40000"/>
                        <a:lumOff val="60000"/>
                      </a:schemeClr>
                    </a:solidFill>
                  </a:tcPr>
                </a:tc>
                <a:tc>
                  <a:txBody>
                    <a:bodyPr/>
                    <a:lstStyle/>
                    <a:p>
                      <a:pPr algn="l" fontAlgn="b">
                        <a:spcBef>
                          <a:spcPts val="0"/>
                        </a:spcBef>
                        <a:spcAft>
                          <a:spcPts val="0"/>
                        </a:spcAft>
                      </a:pPr>
                      <a:r>
                        <a:rPr lang="en-US" sz="1500" b="0" i="0" u="none" strike="noStrike" dirty="0">
                          <a:solidFill>
                            <a:srgbClr val="9C0006"/>
                          </a:solidFill>
                          <a:effectLst/>
                          <a:latin typeface="Calibri" panose="020F0502020204030204" pitchFamily="34" charset="0"/>
                        </a:rPr>
                        <a:t> </a:t>
                      </a:r>
                      <a:endParaRPr lang="en-US" sz="2300" b="0" i="0" u="none" strike="noStrike" dirty="0">
                        <a:effectLst/>
                        <a:latin typeface="Arial" panose="020B0604020202020204" pitchFamily="34" charset="0"/>
                      </a:endParaRPr>
                    </a:p>
                  </a:txBody>
                  <a:tcPr marL="12146" marR="12146" marT="12146" marB="0" anchor="b">
                    <a:lnL>
                      <a:noFill/>
                    </a:lnL>
                    <a:lnR>
                      <a:noFill/>
                    </a:lnR>
                    <a:lnT>
                      <a:noFill/>
                    </a:lnT>
                    <a:lnB>
                      <a:noFill/>
                    </a:lnB>
                    <a:solidFill>
                      <a:schemeClr val="accent1">
                        <a:lumMod val="40000"/>
                        <a:lumOff val="60000"/>
                      </a:schemeClr>
                    </a:solidFill>
                  </a:tcPr>
                </a:tc>
                <a:tc>
                  <a:txBody>
                    <a:bodyPr/>
                    <a:lstStyle/>
                    <a:p>
                      <a:pPr algn="l" fontAlgn="b">
                        <a:spcBef>
                          <a:spcPts val="0"/>
                        </a:spcBef>
                        <a:spcAft>
                          <a:spcPts val="0"/>
                        </a:spcAft>
                      </a:pPr>
                      <a:endParaRPr lang="en-US" sz="2300" b="0" i="0" u="none" strike="noStrike">
                        <a:effectLst/>
                        <a:latin typeface="Arial" panose="020B0604020202020204" pitchFamily="34" charset="0"/>
                      </a:endParaRPr>
                    </a:p>
                  </a:txBody>
                  <a:tcPr marL="12146" marR="12146" marT="12146" marB="0" anchor="b">
                    <a:lnL>
                      <a:noFill/>
                    </a:lnL>
                    <a:lnR>
                      <a:noFill/>
                    </a:lnR>
                    <a:lnT>
                      <a:noFill/>
                    </a:lnT>
                    <a:lnB>
                      <a:noFill/>
                    </a:lnB>
                  </a:tcPr>
                </a:tc>
                <a:extLst>
                  <a:ext uri="{0D108BD9-81ED-4DB2-BD59-A6C34878D82A}">
                    <a16:rowId xmlns:a16="http://schemas.microsoft.com/office/drawing/2014/main" val="977573008"/>
                  </a:ext>
                </a:extLst>
              </a:tr>
              <a:tr h="430881">
                <a:tc>
                  <a:txBody>
                    <a:bodyPr/>
                    <a:lstStyle/>
                    <a:p>
                      <a:pPr algn="ctr" fontAlgn="ctr">
                        <a:spcBef>
                          <a:spcPts val="0"/>
                        </a:spcBef>
                        <a:spcAft>
                          <a:spcPts val="0"/>
                        </a:spcAft>
                      </a:pPr>
                      <a:r>
                        <a:rPr lang="en-US" sz="1500" b="1" i="0" u="none" strike="noStrike" dirty="0" smtClean="0">
                          <a:solidFill>
                            <a:srgbClr val="000000"/>
                          </a:solidFill>
                          <a:effectLst/>
                          <a:latin typeface="Calibri" panose="020F0502020204030204" pitchFamily="34" charset="0"/>
                        </a:rPr>
                        <a:t>21.5a</a:t>
                      </a:r>
                      <a:endParaRPr lang="en-US" sz="2300" b="0" i="0" u="none" strike="noStrike" dirty="0">
                        <a:effectLst/>
                        <a:latin typeface="Arial" panose="020B0604020202020204" pitchFamily="34" charset="0"/>
                      </a:endParaRPr>
                    </a:p>
                  </a:txBody>
                  <a:tcPr marL="12146" marR="12146" marT="12146" marB="0" anchor="ctr">
                    <a:lnL>
                      <a:noFill/>
                    </a:lnL>
                    <a:lnR>
                      <a:noFill/>
                    </a:lnR>
                    <a:lnT>
                      <a:noFill/>
                    </a:lnT>
                    <a:lnB>
                      <a:noFill/>
                    </a:lnB>
                  </a:tcPr>
                </a:tc>
                <a:tc>
                  <a:txBody>
                    <a:bodyPr/>
                    <a:lstStyle/>
                    <a:p>
                      <a:pPr algn="l" fontAlgn="b">
                        <a:spcBef>
                          <a:spcPts val="0"/>
                        </a:spcBef>
                        <a:spcAft>
                          <a:spcPts val="0"/>
                        </a:spcAft>
                      </a:pPr>
                      <a:r>
                        <a:rPr lang="en-US" sz="1500" b="0" i="0" u="none" strike="noStrike" dirty="0">
                          <a:solidFill>
                            <a:srgbClr val="9C0006"/>
                          </a:solidFill>
                          <a:effectLst/>
                          <a:latin typeface="Calibri" panose="020F0502020204030204" pitchFamily="34" charset="0"/>
                        </a:rPr>
                        <a:t> </a:t>
                      </a:r>
                      <a:endParaRPr lang="en-US" sz="2300" b="0" i="0" u="none" strike="noStrike" dirty="0">
                        <a:effectLst/>
                        <a:latin typeface="Arial" panose="020B0604020202020204" pitchFamily="34" charset="0"/>
                      </a:endParaRPr>
                    </a:p>
                  </a:txBody>
                  <a:tcPr marL="12146" marR="12146" marT="12146" marB="0" anchor="b">
                    <a:lnL>
                      <a:noFill/>
                    </a:lnL>
                    <a:lnR>
                      <a:noFill/>
                    </a:lnR>
                    <a:lnT>
                      <a:noFill/>
                    </a:lnT>
                    <a:lnB>
                      <a:noFill/>
                    </a:lnB>
                    <a:solidFill>
                      <a:schemeClr val="accent1">
                        <a:lumMod val="40000"/>
                        <a:lumOff val="60000"/>
                      </a:schemeClr>
                    </a:solidFill>
                  </a:tcPr>
                </a:tc>
                <a:tc>
                  <a:txBody>
                    <a:bodyPr/>
                    <a:lstStyle/>
                    <a:p>
                      <a:pPr algn="l" fontAlgn="b">
                        <a:spcBef>
                          <a:spcPts val="0"/>
                        </a:spcBef>
                        <a:spcAft>
                          <a:spcPts val="0"/>
                        </a:spcAft>
                      </a:pPr>
                      <a:r>
                        <a:rPr lang="en-US" sz="1500" b="0" i="0" u="none" strike="noStrike">
                          <a:solidFill>
                            <a:srgbClr val="9C0006"/>
                          </a:solidFill>
                          <a:effectLst/>
                          <a:latin typeface="Calibri" panose="020F0502020204030204" pitchFamily="34" charset="0"/>
                        </a:rPr>
                        <a:t> </a:t>
                      </a:r>
                      <a:endParaRPr lang="en-US" sz="2300" b="0" i="0" u="none" strike="noStrike">
                        <a:effectLst/>
                        <a:latin typeface="Arial" panose="020B0604020202020204" pitchFamily="34" charset="0"/>
                      </a:endParaRPr>
                    </a:p>
                  </a:txBody>
                  <a:tcPr marL="12146" marR="12146" marT="12146" marB="0" anchor="b">
                    <a:lnL>
                      <a:noFill/>
                    </a:lnL>
                    <a:lnR>
                      <a:noFill/>
                    </a:lnR>
                    <a:lnT>
                      <a:noFill/>
                    </a:lnT>
                    <a:lnB>
                      <a:noFill/>
                    </a:lnB>
                    <a:solidFill>
                      <a:schemeClr val="accent1">
                        <a:lumMod val="40000"/>
                        <a:lumOff val="60000"/>
                      </a:schemeClr>
                    </a:solidFill>
                  </a:tcPr>
                </a:tc>
                <a:tc>
                  <a:txBody>
                    <a:bodyPr/>
                    <a:lstStyle/>
                    <a:p>
                      <a:pPr algn="l" fontAlgn="b">
                        <a:spcBef>
                          <a:spcPts val="0"/>
                        </a:spcBef>
                        <a:spcAft>
                          <a:spcPts val="0"/>
                        </a:spcAft>
                      </a:pPr>
                      <a:r>
                        <a:rPr lang="en-US" sz="1500" b="0" i="0" u="none" strike="noStrike">
                          <a:solidFill>
                            <a:srgbClr val="9C0006"/>
                          </a:solidFill>
                          <a:effectLst/>
                          <a:latin typeface="Calibri" panose="020F0502020204030204" pitchFamily="34" charset="0"/>
                        </a:rPr>
                        <a:t> </a:t>
                      </a:r>
                      <a:endParaRPr lang="en-US" sz="2300" b="0" i="0" u="none" strike="noStrike">
                        <a:effectLst/>
                        <a:latin typeface="Arial" panose="020B0604020202020204" pitchFamily="34" charset="0"/>
                      </a:endParaRPr>
                    </a:p>
                  </a:txBody>
                  <a:tcPr marL="12146" marR="12146" marT="12146" marB="0" anchor="b">
                    <a:lnL>
                      <a:noFill/>
                    </a:lnL>
                    <a:lnR>
                      <a:noFill/>
                    </a:lnR>
                    <a:lnT>
                      <a:noFill/>
                    </a:lnT>
                    <a:lnB>
                      <a:noFill/>
                    </a:lnB>
                    <a:solidFill>
                      <a:schemeClr val="accent1">
                        <a:lumMod val="40000"/>
                        <a:lumOff val="60000"/>
                      </a:schemeClr>
                    </a:solidFill>
                  </a:tcPr>
                </a:tc>
                <a:tc>
                  <a:txBody>
                    <a:bodyPr/>
                    <a:lstStyle/>
                    <a:p>
                      <a:pPr algn="l" fontAlgn="b">
                        <a:spcBef>
                          <a:spcPts val="0"/>
                        </a:spcBef>
                        <a:spcAft>
                          <a:spcPts val="0"/>
                        </a:spcAft>
                      </a:pPr>
                      <a:r>
                        <a:rPr lang="en-US" sz="1500" b="0" i="0" u="none" strike="noStrike" dirty="0">
                          <a:solidFill>
                            <a:srgbClr val="9C0006"/>
                          </a:solidFill>
                          <a:effectLst/>
                          <a:latin typeface="Calibri" panose="020F0502020204030204" pitchFamily="34" charset="0"/>
                        </a:rPr>
                        <a:t> </a:t>
                      </a:r>
                      <a:endParaRPr lang="en-US" sz="2300" b="0" i="0" u="none" strike="noStrike" dirty="0">
                        <a:effectLst/>
                        <a:latin typeface="Arial" panose="020B0604020202020204" pitchFamily="34" charset="0"/>
                      </a:endParaRPr>
                    </a:p>
                  </a:txBody>
                  <a:tcPr marL="12146" marR="12146" marT="12146" marB="0" anchor="b">
                    <a:lnL>
                      <a:noFill/>
                    </a:lnL>
                    <a:lnR>
                      <a:noFill/>
                    </a:lnR>
                    <a:lnT>
                      <a:noFill/>
                    </a:lnT>
                    <a:lnB>
                      <a:noFill/>
                    </a:lnB>
                    <a:solidFill>
                      <a:schemeClr val="accent1">
                        <a:lumMod val="40000"/>
                        <a:lumOff val="60000"/>
                      </a:schemeClr>
                    </a:solidFill>
                  </a:tcPr>
                </a:tc>
                <a:tc>
                  <a:txBody>
                    <a:bodyPr/>
                    <a:lstStyle/>
                    <a:p>
                      <a:pPr algn="l" fontAlgn="b">
                        <a:spcBef>
                          <a:spcPts val="0"/>
                        </a:spcBef>
                        <a:spcAft>
                          <a:spcPts val="0"/>
                        </a:spcAft>
                      </a:pPr>
                      <a:endParaRPr lang="en-US" sz="2300" b="0" i="0" u="none" strike="noStrike">
                        <a:effectLst/>
                        <a:latin typeface="Arial" panose="020B0604020202020204" pitchFamily="34" charset="0"/>
                      </a:endParaRPr>
                    </a:p>
                  </a:txBody>
                  <a:tcPr marL="12146" marR="12146" marT="12146" marB="0" anchor="b">
                    <a:lnL>
                      <a:noFill/>
                    </a:lnL>
                    <a:lnR>
                      <a:noFill/>
                    </a:lnR>
                    <a:lnT>
                      <a:noFill/>
                    </a:lnT>
                    <a:lnB>
                      <a:noFill/>
                    </a:lnB>
                  </a:tcPr>
                </a:tc>
                <a:tc>
                  <a:txBody>
                    <a:bodyPr/>
                    <a:lstStyle/>
                    <a:p>
                      <a:pPr algn="l" fontAlgn="b">
                        <a:spcBef>
                          <a:spcPts val="0"/>
                        </a:spcBef>
                        <a:spcAft>
                          <a:spcPts val="0"/>
                        </a:spcAft>
                      </a:pPr>
                      <a:r>
                        <a:rPr lang="en-US" sz="1500" b="0" i="0" u="none" strike="noStrike" dirty="0">
                          <a:solidFill>
                            <a:srgbClr val="9C0006"/>
                          </a:solidFill>
                          <a:effectLst/>
                          <a:latin typeface="Calibri" panose="020F0502020204030204" pitchFamily="34" charset="0"/>
                        </a:rPr>
                        <a:t> </a:t>
                      </a:r>
                      <a:endParaRPr lang="en-US" sz="2300" b="0" i="0" u="none" strike="noStrike" dirty="0">
                        <a:effectLst/>
                        <a:latin typeface="Arial" panose="020B0604020202020204" pitchFamily="34" charset="0"/>
                      </a:endParaRPr>
                    </a:p>
                  </a:txBody>
                  <a:tcPr marL="12146" marR="12146" marT="12146" marB="0" anchor="b">
                    <a:lnL>
                      <a:noFill/>
                    </a:lnL>
                    <a:lnR>
                      <a:noFill/>
                    </a:lnR>
                    <a:lnT>
                      <a:noFill/>
                    </a:lnT>
                    <a:lnB>
                      <a:noFill/>
                    </a:lnB>
                    <a:solidFill>
                      <a:schemeClr val="accent1">
                        <a:lumMod val="40000"/>
                        <a:lumOff val="60000"/>
                      </a:schemeClr>
                    </a:solidFill>
                  </a:tcPr>
                </a:tc>
                <a:extLst>
                  <a:ext uri="{0D108BD9-81ED-4DB2-BD59-A6C34878D82A}">
                    <a16:rowId xmlns:a16="http://schemas.microsoft.com/office/drawing/2014/main" val="113109182"/>
                  </a:ext>
                </a:extLst>
              </a:tr>
              <a:tr h="346913">
                <a:tc>
                  <a:txBody>
                    <a:bodyPr/>
                    <a:lstStyle/>
                    <a:p>
                      <a:pPr algn="ctr" fontAlgn="ctr">
                        <a:spcBef>
                          <a:spcPts val="0"/>
                        </a:spcBef>
                        <a:spcAft>
                          <a:spcPts val="0"/>
                        </a:spcAft>
                      </a:pPr>
                      <a:r>
                        <a:rPr lang="en-US" sz="1500" b="1" i="0" u="none" strike="noStrike" dirty="0" smtClean="0">
                          <a:solidFill>
                            <a:srgbClr val="000000"/>
                          </a:solidFill>
                          <a:effectLst/>
                          <a:latin typeface="Calibri" panose="020F0502020204030204" pitchFamily="34" charset="0"/>
                        </a:rPr>
                        <a:t>21.5c</a:t>
                      </a:r>
                      <a:endParaRPr lang="en-US" sz="2300" b="0" i="0" u="none" strike="noStrike" dirty="0">
                        <a:effectLst/>
                        <a:latin typeface="Arial" panose="020B0604020202020204" pitchFamily="34" charset="0"/>
                      </a:endParaRPr>
                    </a:p>
                  </a:txBody>
                  <a:tcPr marL="12146" marR="12146" marT="12146" marB="0" anchor="ctr">
                    <a:lnL>
                      <a:noFill/>
                    </a:lnL>
                    <a:lnR>
                      <a:noFill/>
                    </a:lnR>
                    <a:lnT>
                      <a:noFill/>
                    </a:lnT>
                    <a:lnB>
                      <a:noFill/>
                    </a:lnB>
                  </a:tcPr>
                </a:tc>
                <a:tc>
                  <a:txBody>
                    <a:bodyPr/>
                    <a:lstStyle/>
                    <a:p>
                      <a:pPr algn="l" fontAlgn="b">
                        <a:spcBef>
                          <a:spcPts val="0"/>
                        </a:spcBef>
                        <a:spcAft>
                          <a:spcPts val="0"/>
                        </a:spcAft>
                      </a:pPr>
                      <a:r>
                        <a:rPr lang="en-US" sz="1500" b="0" i="0" u="none" strike="noStrike" dirty="0">
                          <a:solidFill>
                            <a:srgbClr val="9C0006"/>
                          </a:solidFill>
                          <a:effectLst/>
                          <a:latin typeface="Calibri" panose="020F0502020204030204" pitchFamily="34" charset="0"/>
                        </a:rPr>
                        <a:t> </a:t>
                      </a:r>
                      <a:endParaRPr lang="en-US" sz="2300" b="0" i="0" u="none" strike="noStrike" dirty="0">
                        <a:effectLst/>
                        <a:latin typeface="Arial" panose="020B0604020202020204" pitchFamily="34" charset="0"/>
                      </a:endParaRPr>
                    </a:p>
                  </a:txBody>
                  <a:tcPr marL="12146" marR="12146" marT="12146" marB="0" anchor="b">
                    <a:lnL>
                      <a:noFill/>
                    </a:lnL>
                    <a:lnR>
                      <a:noFill/>
                    </a:lnR>
                    <a:lnT>
                      <a:noFill/>
                    </a:lnT>
                    <a:lnB>
                      <a:noFill/>
                    </a:lnB>
                    <a:solidFill>
                      <a:schemeClr val="accent1">
                        <a:lumMod val="40000"/>
                        <a:lumOff val="60000"/>
                      </a:schemeClr>
                    </a:solidFill>
                  </a:tcPr>
                </a:tc>
                <a:tc>
                  <a:txBody>
                    <a:bodyPr/>
                    <a:lstStyle/>
                    <a:p>
                      <a:pPr algn="l" fontAlgn="b">
                        <a:spcBef>
                          <a:spcPts val="0"/>
                        </a:spcBef>
                        <a:spcAft>
                          <a:spcPts val="0"/>
                        </a:spcAft>
                      </a:pPr>
                      <a:r>
                        <a:rPr lang="en-US" sz="1500" b="0" i="0" u="none" strike="noStrike">
                          <a:solidFill>
                            <a:srgbClr val="9C0006"/>
                          </a:solidFill>
                          <a:effectLst/>
                          <a:latin typeface="Calibri" panose="020F0502020204030204" pitchFamily="34" charset="0"/>
                        </a:rPr>
                        <a:t> </a:t>
                      </a:r>
                      <a:endParaRPr lang="en-US" sz="2300" b="0" i="0" u="none" strike="noStrike">
                        <a:effectLst/>
                        <a:latin typeface="Arial" panose="020B0604020202020204" pitchFamily="34" charset="0"/>
                      </a:endParaRPr>
                    </a:p>
                  </a:txBody>
                  <a:tcPr marL="12146" marR="12146" marT="12146" marB="0" anchor="b">
                    <a:lnL>
                      <a:noFill/>
                    </a:lnL>
                    <a:lnR>
                      <a:noFill/>
                    </a:lnR>
                    <a:lnT>
                      <a:noFill/>
                    </a:lnT>
                    <a:lnB>
                      <a:noFill/>
                    </a:lnB>
                    <a:solidFill>
                      <a:schemeClr val="accent1">
                        <a:lumMod val="40000"/>
                        <a:lumOff val="60000"/>
                      </a:schemeClr>
                    </a:solidFill>
                  </a:tcPr>
                </a:tc>
                <a:tc>
                  <a:txBody>
                    <a:bodyPr/>
                    <a:lstStyle/>
                    <a:p>
                      <a:pPr algn="l" fontAlgn="b">
                        <a:spcBef>
                          <a:spcPts val="0"/>
                        </a:spcBef>
                        <a:spcAft>
                          <a:spcPts val="0"/>
                        </a:spcAft>
                      </a:pPr>
                      <a:r>
                        <a:rPr lang="en-US" sz="1500" b="0" i="0" u="none" strike="noStrike">
                          <a:solidFill>
                            <a:srgbClr val="9C0006"/>
                          </a:solidFill>
                          <a:effectLst/>
                          <a:latin typeface="Calibri" panose="020F0502020204030204" pitchFamily="34" charset="0"/>
                        </a:rPr>
                        <a:t> </a:t>
                      </a:r>
                      <a:endParaRPr lang="en-US" sz="2300" b="0" i="0" u="none" strike="noStrike">
                        <a:effectLst/>
                        <a:latin typeface="Arial" panose="020B0604020202020204" pitchFamily="34" charset="0"/>
                      </a:endParaRPr>
                    </a:p>
                  </a:txBody>
                  <a:tcPr marL="12146" marR="12146" marT="12146" marB="0" anchor="b">
                    <a:lnL>
                      <a:noFill/>
                    </a:lnL>
                    <a:lnR>
                      <a:noFill/>
                    </a:lnR>
                    <a:lnT>
                      <a:noFill/>
                    </a:lnT>
                    <a:lnB>
                      <a:noFill/>
                    </a:lnB>
                    <a:solidFill>
                      <a:schemeClr val="accent1">
                        <a:lumMod val="40000"/>
                        <a:lumOff val="60000"/>
                      </a:schemeClr>
                    </a:solidFill>
                  </a:tcPr>
                </a:tc>
                <a:tc>
                  <a:txBody>
                    <a:bodyPr/>
                    <a:lstStyle/>
                    <a:p>
                      <a:pPr algn="l" fontAlgn="b">
                        <a:spcBef>
                          <a:spcPts val="0"/>
                        </a:spcBef>
                        <a:spcAft>
                          <a:spcPts val="0"/>
                        </a:spcAft>
                      </a:pPr>
                      <a:r>
                        <a:rPr lang="en-US" sz="1500" b="0" i="0" u="none" strike="noStrike" dirty="0">
                          <a:solidFill>
                            <a:srgbClr val="9C0006"/>
                          </a:solidFill>
                          <a:effectLst/>
                          <a:latin typeface="Calibri" panose="020F0502020204030204" pitchFamily="34" charset="0"/>
                        </a:rPr>
                        <a:t> </a:t>
                      </a:r>
                      <a:endParaRPr lang="en-US" sz="2300" b="0" i="0" u="none" strike="noStrike" dirty="0">
                        <a:effectLst/>
                        <a:latin typeface="Arial" panose="020B0604020202020204" pitchFamily="34" charset="0"/>
                      </a:endParaRPr>
                    </a:p>
                  </a:txBody>
                  <a:tcPr marL="12146" marR="12146" marT="12146" marB="0" anchor="b">
                    <a:lnL>
                      <a:noFill/>
                    </a:lnL>
                    <a:lnR>
                      <a:noFill/>
                    </a:lnR>
                    <a:lnT>
                      <a:noFill/>
                    </a:lnT>
                    <a:lnB>
                      <a:noFill/>
                    </a:lnB>
                    <a:solidFill>
                      <a:schemeClr val="accent1">
                        <a:lumMod val="40000"/>
                        <a:lumOff val="60000"/>
                      </a:schemeClr>
                    </a:solidFill>
                  </a:tcPr>
                </a:tc>
                <a:tc>
                  <a:txBody>
                    <a:bodyPr/>
                    <a:lstStyle/>
                    <a:p>
                      <a:pPr algn="l" fontAlgn="b">
                        <a:spcBef>
                          <a:spcPts val="0"/>
                        </a:spcBef>
                        <a:spcAft>
                          <a:spcPts val="0"/>
                        </a:spcAft>
                      </a:pPr>
                      <a:r>
                        <a:rPr lang="en-US" sz="1500" b="0" i="0" u="none" strike="noStrike" dirty="0">
                          <a:solidFill>
                            <a:srgbClr val="9C0006"/>
                          </a:solidFill>
                          <a:effectLst/>
                          <a:latin typeface="Calibri" panose="020F0502020204030204" pitchFamily="34" charset="0"/>
                        </a:rPr>
                        <a:t> </a:t>
                      </a:r>
                      <a:endParaRPr lang="en-US" sz="2300" b="0" i="0" u="none" strike="noStrike" dirty="0">
                        <a:effectLst/>
                        <a:latin typeface="Arial" panose="020B0604020202020204" pitchFamily="34" charset="0"/>
                      </a:endParaRPr>
                    </a:p>
                  </a:txBody>
                  <a:tcPr marL="12146" marR="12146" marT="12146" marB="0" anchor="b">
                    <a:lnL>
                      <a:noFill/>
                    </a:lnL>
                    <a:lnR>
                      <a:noFill/>
                    </a:lnR>
                    <a:lnT>
                      <a:noFill/>
                    </a:lnT>
                    <a:lnB>
                      <a:noFill/>
                    </a:lnB>
                    <a:solidFill>
                      <a:schemeClr val="accent1">
                        <a:lumMod val="40000"/>
                        <a:lumOff val="60000"/>
                      </a:schemeClr>
                    </a:solidFill>
                  </a:tcPr>
                </a:tc>
                <a:tc>
                  <a:txBody>
                    <a:bodyPr/>
                    <a:lstStyle/>
                    <a:p>
                      <a:pPr algn="l" fontAlgn="b">
                        <a:spcBef>
                          <a:spcPts val="0"/>
                        </a:spcBef>
                        <a:spcAft>
                          <a:spcPts val="0"/>
                        </a:spcAft>
                      </a:pPr>
                      <a:r>
                        <a:rPr lang="en-US" sz="1500" b="0" i="0" u="none" strike="noStrike" dirty="0">
                          <a:solidFill>
                            <a:srgbClr val="9C0006"/>
                          </a:solidFill>
                          <a:effectLst/>
                          <a:latin typeface="Calibri" panose="020F0502020204030204" pitchFamily="34" charset="0"/>
                        </a:rPr>
                        <a:t> </a:t>
                      </a:r>
                      <a:endParaRPr lang="en-US" sz="2300" b="0" i="0" u="none" strike="noStrike" dirty="0">
                        <a:effectLst/>
                        <a:latin typeface="Arial" panose="020B0604020202020204" pitchFamily="34" charset="0"/>
                      </a:endParaRPr>
                    </a:p>
                  </a:txBody>
                  <a:tcPr marL="12146" marR="12146" marT="12146" marB="0" anchor="b">
                    <a:lnL>
                      <a:noFill/>
                    </a:lnL>
                    <a:lnR>
                      <a:noFill/>
                    </a:lnR>
                    <a:lnT>
                      <a:noFill/>
                    </a:lnT>
                    <a:lnB>
                      <a:noFill/>
                    </a:lnB>
                    <a:solidFill>
                      <a:schemeClr val="accent1">
                        <a:lumMod val="40000"/>
                        <a:lumOff val="60000"/>
                      </a:schemeClr>
                    </a:solidFill>
                  </a:tcPr>
                </a:tc>
                <a:extLst>
                  <a:ext uri="{0D108BD9-81ED-4DB2-BD59-A6C34878D82A}">
                    <a16:rowId xmlns:a16="http://schemas.microsoft.com/office/drawing/2014/main" val="2729659067"/>
                  </a:ext>
                </a:extLst>
              </a:tr>
            </a:tbl>
          </a:graphicData>
        </a:graphic>
      </p:graphicFrame>
      <p:pic>
        <p:nvPicPr>
          <p:cNvPr id="6" name="Picture 5">
            <a:extLst>
              <a:ext uri="{FF2B5EF4-FFF2-40B4-BE49-F238E27FC236}">
                <a16:creationId xmlns:a16="http://schemas.microsoft.com/office/drawing/2014/main" id="{DF958610-411C-4E45-BAC8-A72975A5BC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24673" y="1274582"/>
            <a:ext cx="1186421" cy="889816"/>
          </a:xfrm>
          <a:prstGeom prst="rect">
            <a:avLst/>
          </a:prstGeom>
        </p:spPr>
      </p:pic>
      <p:sp>
        <p:nvSpPr>
          <p:cNvPr id="7" name="Rectangle 6"/>
          <p:cNvSpPr/>
          <p:nvPr/>
        </p:nvSpPr>
        <p:spPr>
          <a:xfrm>
            <a:off x="2111094" y="1797978"/>
            <a:ext cx="3659511" cy="4763081"/>
          </a:xfrm>
          <a:prstGeom prst="rect">
            <a:avLst/>
          </a:prstGeom>
          <a:noFill/>
          <a:ln w="476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491875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Environmental </a:t>
            </a:r>
            <a:r>
              <a:rPr lang="en-US" dirty="0"/>
              <a:t>links</a:t>
            </a:r>
          </a:p>
        </p:txBody>
      </p:sp>
      <p:sp>
        <p:nvSpPr>
          <p:cNvPr id="3" name="Content Placeholder 2"/>
          <p:cNvSpPr>
            <a:spLocks noGrp="1"/>
          </p:cNvSpPr>
          <p:nvPr>
            <p:ph idx="1"/>
          </p:nvPr>
        </p:nvSpPr>
        <p:spPr/>
        <p:txBody>
          <a:bodyPr/>
          <a:lstStyle/>
          <a:p>
            <a:r>
              <a:rPr lang="en-US" dirty="0"/>
              <a:t>Growth</a:t>
            </a:r>
          </a:p>
          <a:p>
            <a:pPr lvl="1"/>
            <a:r>
              <a:rPr lang="en-US" dirty="0"/>
              <a:t>June CFSR temps for 0-20 cm cod</a:t>
            </a:r>
          </a:p>
          <a:p>
            <a:pPr lvl="1"/>
            <a:r>
              <a:rPr lang="en-US" dirty="0"/>
              <a:t>Larval growth index based on June CFSR temps</a:t>
            </a:r>
          </a:p>
          <a:p>
            <a:r>
              <a:rPr lang="en-US" dirty="0"/>
              <a:t>Mortality</a:t>
            </a:r>
          </a:p>
          <a:p>
            <a:pPr lvl="1"/>
            <a:r>
              <a:rPr lang="en-US" dirty="0"/>
              <a:t>Annual heatwave index</a:t>
            </a:r>
          </a:p>
          <a:p>
            <a:r>
              <a:rPr lang="en-US" dirty="0"/>
              <a:t>Recruitment</a:t>
            </a:r>
          </a:p>
          <a:p>
            <a:pPr lvl="1"/>
            <a:r>
              <a:rPr lang="en-US" dirty="0"/>
              <a:t>Spawning heatwave index</a:t>
            </a:r>
          </a:p>
        </p:txBody>
      </p:sp>
      <p:pic>
        <p:nvPicPr>
          <p:cNvPr id="4" name="Picture 3"/>
          <p:cNvPicPr>
            <a:picLocks noChangeAspect="1"/>
          </p:cNvPicPr>
          <p:nvPr/>
        </p:nvPicPr>
        <p:blipFill>
          <a:blip r:embed="rId2"/>
          <a:stretch>
            <a:fillRect/>
          </a:stretch>
        </p:blipFill>
        <p:spPr>
          <a:xfrm>
            <a:off x="7486650" y="123825"/>
            <a:ext cx="1490662" cy="1490662"/>
          </a:xfrm>
          <a:prstGeom prst="rect">
            <a:avLst/>
          </a:prstGeom>
        </p:spPr>
      </p:pic>
    </p:spTree>
    <p:extLst>
      <p:ext uri="{BB962C8B-B14F-4D97-AF65-F5344CB8AC3E}">
        <p14:creationId xmlns:p14="http://schemas.microsoft.com/office/powerpoint/2010/main" val="18615703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3"/>
          <a:srcRect t="15096" r="3572"/>
          <a:stretch/>
        </p:blipFill>
        <p:spPr>
          <a:xfrm>
            <a:off x="5611546" y="1953217"/>
            <a:ext cx="2960954" cy="1604371"/>
          </a:xfrm>
          <a:prstGeom prst="rect">
            <a:avLst/>
          </a:prstGeom>
        </p:spPr>
      </p:pic>
      <p:sp>
        <p:nvSpPr>
          <p:cNvPr id="2" name="Title 1"/>
          <p:cNvSpPr>
            <a:spLocks noGrp="1"/>
          </p:cNvSpPr>
          <p:nvPr>
            <p:ph type="title"/>
          </p:nvPr>
        </p:nvSpPr>
        <p:spPr>
          <a:xfrm>
            <a:off x="0" y="0"/>
            <a:ext cx="7886700" cy="1325563"/>
          </a:xfrm>
        </p:spPr>
        <p:txBody>
          <a:bodyPr/>
          <a:lstStyle/>
          <a:p>
            <a:r>
              <a:rPr lang="en-US" dirty="0"/>
              <a:t>Growth</a:t>
            </a:r>
          </a:p>
        </p:txBody>
      </p:sp>
      <p:sp>
        <p:nvSpPr>
          <p:cNvPr id="3" name="Content Placeholder 2"/>
          <p:cNvSpPr>
            <a:spLocks noGrp="1"/>
          </p:cNvSpPr>
          <p:nvPr>
            <p:ph idx="1"/>
          </p:nvPr>
        </p:nvSpPr>
        <p:spPr>
          <a:xfrm>
            <a:off x="628650" y="1532727"/>
            <a:ext cx="7886700" cy="4351338"/>
          </a:xfrm>
        </p:spPr>
        <p:txBody>
          <a:bodyPr/>
          <a:lstStyle/>
          <a:p>
            <a:r>
              <a:rPr lang="en-US" dirty="0"/>
              <a:t>Model 19.1 standard Stock Synthesis von </a:t>
            </a:r>
            <a:r>
              <a:rPr lang="en-US" dirty="0" err="1"/>
              <a:t>Bertalanfy</a:t>
            </a:r>
            <a:endParaRPr lang="en-US" dirty="0"/>
          </a:p>
          <a:p>
            <a:endParaRPr lang="en-US" dirty="0"/>
          </a:p>
          <a:p>
            <a:endParaRPr lang="en-US" dirty="0"/>
          </a:p>
          <a:p>
            <a:endParaRPr lang="en-US" dirty="0"/>
          </a:p>
          <a:p>
            <a:r>
              <a:rPr lang="en-US" dirty="0"/>
              <a:t>June temp. anomaly-linked von </a:t>
            </a:r>
            <a:r>
              <a:rPr lang="en-US" dirty="0" err="1"/>
              <a:t>Bertalanfy</a:t>
            </a:r>
            <a:r>
              <a:rPr lang="en-US" dirty="0"/>
              <a:t> with Laurel </a:t>
            </a:r>
            <a:r>
              <a:rPr lang="en-US" i="1" dirty="0"/>
              <a:t>et al. </a:t>
            </a:r>
            <a:r>
              <a:rPr lang="en-US" dirty="0"/>
              <a:t>(2015) larval growth index </a:t>
            </a:r>
          </a:p>
        </p:txBody>
      </p:sp>
      <mc:AlternateContent xmlns:mc="http://schemas.openxmlformats.org/markup-compatibility/2006" xmlns:a14="http://schemas.microsoft.com/office/drawing/2010/main">
        <mc:Choice Requires="a14">
          <p:sp>
            <p:nvSpPr>
              <p:cNvPr id="4" name="Rectangle 3"/>
              <p:cNvSpPr/>
              <p:nvPr/>
            </p:nvSpPr>
            <p:spPr>
              <a:xfrm>
                <a:off x="728664" y="4331516"/>
                <a:ext cx="4005712" cy="56489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r>
                            <m:rPr>
                              <m:sty m:val="p"/>
                            </m:rPr>
                            <a:rPr lang="en-US" sz="2000">
                              <a:latin typeface="Cambria Math" panose="02040503050406030204" pitchFamily="18" charset="0"/>
                            </a:rPr>
                            <m:t>L</m:t>
                          </m:r>
                        </m:e>
                        <m:sub>
                          <m:r>
                            <m:rPr>
                              <m:sty m:val="p"/>
                            </m:rPr>
                            <a:rPr lang="en-US" sz="2000" i="0">
                              <a:latin typeface="Cambria Math" panose="02040503050406030204" pitchFamily="18" charset="0"/>
                            </a:rPr>
                            <m:t>ay</m:t>
                          </m:r>
                        </m:sub>
                      </m:sSub>
                      <m:r>
                        <a:rPr lang="en-US" sz="2000" i="0">
                          <a:latin typeface="Cambria Math" panose="02040503050406030204" pitchFamily="18" charset="0"/>
                        </a:rPr>
                        <m:t>=</m:t>
                      </m:r>
                      <m:sSup>
                        <m:sSupPr>
                          <m:ctrlPr>
                            <a:rPr lang="en-US" sz="2000" i="1">
                              <a:latin typeface="Cambria Math" panose="02040503050406030204" pitchFamily="18" charset="0"/>
                            </a:rPr>
                          </m:ctrlPr>
                        </m:sSupPr>
                        <m:e>
                          <m:sSub>
                            <m:sSubPr>
                              <m:ctrlPr>
                                <a:rPr lang="en-US" sz="2000" i="1">
                                  <a:latin typeface="Cambria Math" panose="02040503050406030204" pitchFamily="18" charset="0"/>
                                </a:rPr>
                              </m:ctrlPr>
                            </m:sSubPr>
                            <m:e>
                              <m:r>
                                <m:rPr>
                                  <m:sty m:val="p"/>
                                </m:rPr>
                                <a:rPr lang="en-US" sz="2000" i="0">
                                  <a:latin typeface="Cambria Math" panose="02040503050406030204" pitchFamily="18" charset="0"/>
                                </a:rPr>
                                <m:t>L</m:t>
                              </m:r>
                            </m:e>
                            <m:sub>
                              <m:r>
                                <a:rPr lang="en-US" sz="2000" i="0" smtClean="0">
                                  <a:latin typeface="Cambria Math" panose="02040503050406030204" pitchFamily="18" charset="0"/>
                                </a:rPr>
                                <m:t>2</m:t>
                              </m:r>
                              <m:r>
                                <m:rPr>
                                  <m:sty m:val="p"/>
                                </m:rPr>
                                <a:rPr lang="en-US" sz="2000" i="0">
                                  <a:latin typeface="Cambria Math" panose="02040503050406030204" pitchFamily="18" charset="0"/>
                                </a:rPr>
                                <m:t>y</m:t>
                              </m:r>
                            </m:sub>
                          </m:sSub>
                          <m:r>
                            <a:rPr lang="en-US" sz="2000" i="0">
                              <a:latin typeface="Cambria Math" panose="02040503050406030204" pitchFamily="18" charset="0"/>
                            </a:rPr>
                            <m:t>−</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m:rPr>
                                      <m:sty m:val="p"/>
                                    </m:rPr>
                                    <a:rPr lang="en-US" sz="2000" i="0">
                                      <a:latin typeface="Cambria Math" panose="02040503050406030204" pitchFamily="18" charset="0"/>
                                    </a:rPr>
                                    <m:t>L</m:t>
                                  </m:r>
                                </m:e>
                                <m:sub>
                                  <m:r>
                                    <a:rPr lang="en-US" sz="2000" i="0">
                                      <a:latin typeface="Cambria Math" panose="02040503050406030204" pitchFamily="18" charset="0"/>
                                    </a:rPr>
                                    <m:t>2</m:t>
                                  </m:r>
                                  <m:r>
                                    <m:rPr>
                                      <m:sty m:val="p"/>
                                    </m:rPr>
                                    <a:rPr lang="en-US" sz="2000" i="0">
                                      <a:latin typeface="Cambria Math" panose="02040503050406030204" pitchFamily="18" charset="0"/>
                                    </a:rPr>
                                    <m:t>y</m:t>
                                  </m:r>
                                </m:sub>
                              </m:sSub>
                              <m:r>
                                <a:rPr lang="en-US" sz="2000" i="0">
                                  <a:latin typeface="Cambria Math" panose="02040503050406030204" pitchFamily="18" charset="0"/>
                                </a:rPr>
                                <m:t>−</m:t>
                              </m:r>
                              <m:sSub>
                                <m:sSubPr>
                                  <m:ctrlPr>
                                    <a:rPr lang="en-US" sz="2000" i="1">
                                      <a:latin typeface="Cambria Math" panose="02040503050406030204" pitchFamily="18" charset="0"/>
                                    </a:rPr>
                                  </m:ctrlPr>
                                </m:sSubPr>
                                <m:e>
                                  <m:r>
                                    <m:rPr>
                                      <m:sty m:val="p"/>
                                    </m:rPr>
                                    <a:rPr lang="en-US" sz="2000" i="0">
                                      <a:latin typeface="Cambria Math" panose="02040503050406030204" pitchFamily="18" charset="0"/>
                                    </a:rPr>
                                    <m:t>L</m:t>
                                  </m:r>
                                </m:e>
                                <m:sub>
                                  <m:r>
                                    <a:rPr lang="en-US" sz="2000" i="0">
                                      <a:latin typeface="Cambria Math" panose="02040503050406030204" pitchFamily="18" charset="0"/>
                                    </a:rPr>
                                    <m:t>1</m:t>
                                  </m:r>
                                  <m:r>
                                    <m:rPr>
                                      <m:sty m:val="p"/>
                                    </m:rPr>
                                    <a:rPr lang="en-US" sz="2000" i="0">
                                      <a:latin typeface="Cambria Math" panose="02040503050406030204" pitchFamily="18" charset="0"/>
                                    </a:rPr>
                                    <m:t>y</m:t>
                                  </m:r>
                                </m:sub>
                              </m:sSub>
                            </m:e>
                          </m:d>
                          <m:r>
                            <m:rPr>
                              <m:sty m:val="p"/>
                            </m:rPr>
                            <a:rPr lang="en-US" sz="2000" i="0">
                              <a:latin typeface="Cambria Math" panose="02040503050406030204" pitchFamily="18" charset="0"/>
                            </a:rPr>
                            <m:t>e</m:t>
                          </m:r>
                        </m:e>
                        <m:sup>
                          <m:r>
                            <a:rPr lang="en-US" sz="2000" i="0">
                              <a:latin typeface="Cambria Math" panose="02040503050406030204" pitchFamily="18" charset="0"/>
                            </a:rPr>
                            <m:t>−</m:t>
                          </m:r>
                          <m:r>
                            <m:rPr>
                              <m:sty m:val="p"/>
                            </m:rPr>
                            <a:rPr lang="en-US" sz="2000" i="0">
                              <a:latin typeface="Cambria Math" panose="02040503050406030204" pitchFamily="18" charset="0"/>
                            </a:rPr>
                            <m:t>ak</m:t>
                          </m:r>
                          <m:d>
                            <m:dPr>
                              <m:ctrlPr>
                                <a:rPr lang="en-US" sz="2000" i="1">
                                  <a:latin typeface="Cambria Math" panose="02040503050406030204" pitchFamily="18" charset="0"/>
                                </a:rPr>
                              </m:ctrlPr>
                            </m:dPr>
                            <m:e>
                              <m:sSup>
                                <m:sSupPr>
                                  <m:ctrlPr>
                                    <a:rPr lang="en-US" sz="2000" i="1">
                                      <a:latin typeface="Cambria Math" panose="02040503050406030204" pitchFamily="18" charset="0"/>
                                    </a:rPr>
                                  </m:ctrlPr>
                                </m:sSupPr>
                                <m:e>
                                  <m:r>
                                    <m:rPr>
                                      <m:sty m:val="p"/>
                                    </m:rPr>
                                    <a:rPr lang="en-US" sz="2000" i="0">
                                      <a:latin typeface="Cambria Math" panose="02040503050406030204" pitchFamily="18" charset="0"/>
                                    </a:rPr>
                                    <m:t>e</m:t>
                                  </m:r>
                                </m:e>
                                <m:sup>
                                  <m:sSub>
                                    <m:sSubPr>
                                      <m:ctrlPr>
                                        <a:rPr lang="en-US" sz="2000" i="1">
                                          <a:latin typeface="Cambria Math" panose="02040503050406030204" pitchFamily="18" charset="0"/>
                                        </a:rPr>
                                      </m:ctrlPr>
                                    </m:sSubPr>
                                    <m:e>
                                      <m:r>
                                        <a:rPr lang="en-US" sz="2000" b="1" i="0" smtClean="0">
                                          <a:solidFill>
                                            <a:schemeClr val="accent6">
                                              <a:lumMod val="75000"/>
                                            </a:schemeClr>
                                          </a:solidFill>
                                          <a:latin typeface="Cambria Math" panose="02040503050406030204" pitchFamily="18" charset="0"/>
                                        </a:rPr>
                                        <m:t>𝛗</m:t>
                                      </m:r>
                                      <m:r>
                                        <m:rPr>
                                          <m:sty m:val="p"/>
                                        </m:rPr>
                                        <a:rPr lang="en-US" sz="2000" i="0">
                                          <a:latin typeface="Cambria Math" panose="02040503050406030204" pitchFamily="18" charset="0"/>
                                        </a:rPr>
                                        <m:t>f</m:t>
                                      </m:r>
                                    </m:e>
                                    <m:sub>
                                      <m:r>
                                        <m:rPr>
                                          <m:sty m:val="p"/>
                                        </m:rPr>
                                        <a:rPr lang="en-US" sz="2000" i="0">
                                          <a:latin typeface="Cambria Math" panose="02040503050406030204" pitchFamily="18" charset="0"/>
                                        </a:rPr>
                                        <m:t>Jy</m:t>
                                      </m:r>
                                    </m:sub>
                                  </m:sSub>
                                </m:sup>
                              </m:sSup>
                            </m:e>
                          </m:d>
                        </m:sup>
                      </m:sSup>
                    </m:oMath>
                  </m:oMathPara>
                </a14:m>
                <a:endParaRPr lang="en-US" sz="2000" dirty="0"/>
              </a:p>
            </p:txBody>
          </p:sp>
        </mc:Choice>
        <mc:Fallback xmlns="">
          <p:sp>
            <p:nvSpPr>
              <p:cNvPr id="4" name="Rectangle 3"/>
              <p:cNvSpPr>
                <a:spLocks noRot="1" noChangeAspect="1" noMove="1" noResize="1" noEditPoints="1" noAdjustHandles="1" noChangeArrowheads="1" noChangeShapeType="1" noTextEdit="1"/>
              </p:cNvSpPr>
              <p:nvPr/>
            </p:nvSpPr>
            <p:spPr>
              <a:xfrm>
                <a:off x="728664" y="4331516"/>
                <a:ext cx="4005712" cy="564898"/>
              </a:xfrm>
              <a:prstGeom prst="rect">
                <a:avLst/>
              </a:prstGeom>
              <a:blipFill>
                <a:blip r:embed="rId4"/>
                <a:stretch>
                  <a:fillRect b="-444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p:cNvSpPr/>
              <p:nvPr/>
            </p:nvSpPr>
            <p:spPr>
              <a:xfrm>
                <a:off x="685800" y="5081262"/>
                <a:ext cx="6407944" cy="944041"/>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𝐿</m:t>
                          </m:r>
                        </m:e>
                        <m:sub>
                          <m:r>
                            <a:rPr lang="en-US" sz="2000" i="0">
                              <a:latin typeface="Cambria Math" panose="02040503050406030204" pitchFamily="18" charset="0"/>
                            </a:rPr>
                            <m:t>1</m:t>
                          </m:r>
                          <m:r>
                            <a:rPr lang="en-US" sz="2000" i="1">
                              <a:latin typeface="Cambria Math" panose="02040503050406030204" pitchFamily="18" charset="0"/>
                            </a:rPr>
                            <m:t>𝑦</m:t>
                          </m:r>
                        </m:sub>
                      </m:sSub>
                      <m:r>
                        <a:rPr lang="en-US" sz="2000" i="0">
                          <a:latin typeface="Cambria Math" panose="02040503050406030204" pitchFamily="18" charset="0"/>
                        </a:rPr>
                        <m:t>=</m:t>
                      </m:r>
                      <m:sSub>
                        <m:sSubPr>
                          <m:ctrlPr>
                            <a:rPr lang="en-US" sz="2000" i="1">
                              <a:latin typeface="Cambria Math" panose="02040503050406030204" pitchFamily="18" charset="0"/>
                            </a:rPr>
                          </m:ctrlPr>
                        </m:sSubPr>
                        <m:e>
                          <m:acc>
                            <m:accPr>
                              <m:chr m:val="̅"/>
                              <m:ctrlPr>
                                <a:rPr lang="en-US" sz="2000" i="1">
                                  <a:latin typeface="Cambria Math" panose="02040503050406030204" pitchFamily="18" charset="0"/>
                                </a:rPr>
                              </m:ctrlPr>
                            </m:accPr>
                            <m:e>
                              <m:r>
                                <a:rPr lang="en-US" sz="2000" i="1">
                                  <a:latin typeface="Cambria Math" panose="02040503050406030204" pitchFamily="18" charset="0"/>
                                </a:rPr>
                                <m:t>𝐿</m:t>
                              </m:r>
                            </m:e>
                          </m:acc>
                        </m:e>
                        <m:sub>
                          <m:r>
                            <a:rPr lang="en-US" sz="2000" i="0">
                              <a:latin typeface="Cambria Math" panose="02040503050406030204" pitchFamily="18" charset="0"/>
                            </a:rPr>
                            <m:t>1</m:t>
                          </m:r>
                        </m:sub>
                      </m:sSub>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d>
                            <m:dPr>
                              <m:ctrlPr>
                                <a:rPr lang="en-US" sz="2000" i="1">
                                  <a:latin typeface="Cambria Math" panose="02040503050406030204" pitchFamily="18" charset="0"/>
                                </a:rPr>
                              </m:ctrlPr>
                            </m:dPr>
                            <m:e>
                              <m:r>
                                <a:rPr lang="en-US" sz="2000" b="1" i="1" smtClean="0">
                                  <a:solidFill>
                                    <a:schemeClr val="accent6">
                                      <a:lumMod val="75000"/>
                                    </a:schemeClr>
                                  </a:solidFill>
                                  <a:latin typeface="Cambria Math" panose="02040503050406030204" pitchFamily="18" charset="0"/>
                                </a:rPr>
                                <m:t>𝜸</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m:rPr>
                                          <m:sty m:val="p"/>
                                        </m:rPr>
                                        <a:rPr lang="en-US" sz="2000" i="0">
                                          <a:latin typeface="Cambria Math" panose="02040503050406030204" pitchFamily="18" charset="0"/>
                                        </a:rPr>
                                        <m:t>e</m:t>
                                      </m:r>
                                    </m:e>
                                    <m:sup>
                                      <m:d>
                                        <m:dPr>
                                          <m:ctrlPr>
                                            <a:rPr lang="en-US" sz="2000" i="1">
                                              <a:latin typeface="Cambria Math" panose="02040503050406030204" pitchFamily="18" charset="0"/>
                                            </a:rPr>
                                          </m:ctrlPr>
                                        </m:dPr>
                                        <m:e>
                                          <m:r>
                                            <a:rPr lang="en-US" sz="2000" i="0">
                                              <a:latin typeface="Cambria Math" panose="02040503050406030204" pitchFamily="18" charset="0"/>
                                            </a:rPr>
                                            <m:t>0.2494+0.3216</m:t>
                                          </m:r>
                                          <m:d>
                                            <m:dPr>
                                              <m:ctrlPr>
                                                <a:rPr lang="en-US" sz="2000" i="1">
                                                  <a:latin typeface="Cambria Math" panose="02040503050406030204" pitchFamily="18" charset="0"/>
                                                </a:rPr>
                                              </m:ctrlPr>
                                            </m:dPr>
                                            <m:e>
                                              <m:acc>
                                                <m:accPr>
                                                  <m:chr m:val="̅"/>
                                                  <m:ctrlPr>
                                                    <a:rPr lang="en-US" sz="2000" i="1">
                                                      <a:latin typeface="Cambria Math" panose="02040503050406030204" pitchFamily="18" charset="0"/>
                                                    </a:rPr>
                                                  </m:ctrlPr>
                                                </m:accPr>
                                                <m:e>
                                                  <m:r>
                                                    <a:rPr lang="en-US" sz="2000" i="1">
                                                      <a:latin typeface="Cambria Math" panose="02040503050406030204" pitchFamily="18" charset="0"/>
                                                    </a:rPr>
                                                    <m:t>𝑡</m:t>
                                                  </m:r>
                                                </m:e>
                                              </m:acc>
                                              <m:r>
                                                <a:rPr lang="en-US" sz="2000" i="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𝑓</m:t>
                                                  </m:r>
                                                </m:e>
                                                <m:sub>
                                                  <m:r>
                                                    <a:rPr lang="en-US" sz="2000" i="1">
                                                      <a:latin typeface="Cambria Math" panose="02040503050406030204" pitchFamily="18" charset="0"/>
                                                    </a:rPr>
                                                    <m:t>𝐽𝑦</m:t>
                                                  </m:r>
                                                </m:sub>
                                              </m:sSub>
                                            </m:e>
                                          </m:d>
                                          <m:r>
                                            <a:rPr lang="en-US" sz="2000" i="0">
                                              <a:latin typeface="Cambria Math" panose="02040503050406030204" pitchFamily="18" charset="0"/>
                                            </a:rPr>
                                            <m:t>−0.0069</m:t>
                                          </m:r>
                                          <m:sSup>
                                            <m:sSupPr>
                                              <m:ctrlPr>
                                                <a:rPr lang="en-US" sz="2000" i="1">
                                                  <a:latin typeface="Cambria Math" panose="02040503050406030204" pitchFamily="18" charset="0"/>
                                                </a:rPr>
                                              </m:ctrlPr>
                                            </m:sSupPr>
                                            <m:e>
                                              <m:d>
                                                <m:dPr>
                                                  <m:ctrlPr>
                                                    <a:rPr lang="en-US" sz="2000" i="1">
                                                      <a:latin typeface="Cambria Math" panose="02040503050406030204" pitchFamily="18" charset="0"/>
                                                    </a:rPr>
                                                  </m:ctrlPr>
                                                </m:dPr>
                                                <m:e>
                                                  <m:acc>
                                                    <m:accPr>
                                                      <m:chr m:val="̅"/>
                                                      <m:ctrlPr>
                                                        <a:rPr lang="en-US" sz="2000" i="1">
                                                          <a:latin typeface="Cambria Math" panose="02040503050406030204" pitchFamily="18" charset="0"/>
                                                        </a:rPr>
                                                      </m:ctrlPr>
                                                    </m:accPr>
                                                    <m:e>
                                                      <m:r>
                                                        <a:rPr lang="en-US" sz="2000" i="1">
                                                          <a:latin typeface="Cambria Math" panose="02040503050406030204" pitchFamily="18" charset="0"/>
                                                        </a:rPr>
                                                        <m:t>𝑡</m:t>
                                                      </m:r>
                                                    </m:e>
                                                  </m:acc>
                                                  <m:r>
                                                    <a:rPr lang="en-US" sz="2000" i="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𝑓</m:t>
                                                      </m:r>
                                                    </m:e>
                                                    <m:sub>
                                                      <m:r>
                                                        <a:rPr lang="en-US" sz="2000" i="1">
                                                          <a:latin typeface="Cambria Math" panose="02040503050406030204" pitchFamily="18" charset="0"/>
                                                        </a:rPr>
                                                        <m:t>𝐽𝑦</m:t>
                                                      </m:r>
                                                    </m:sub>
                                                  </m:sSub>
                                                </m:e>
                                              </m:d>
                                            </m:e>
                                            <m:sup>
                                              <m:r>
                                                <a:rPr lang="en-US" sz="2000" i="0">
                                                  <a:latin typeface="Cambria Math" panose="02040503050406030204" pitchFamily="18" charset="0"/>
                                                </a:rPr>
                                                <m:t>2</m:t>
                                              </m:r>
                                            </m:sup>
                                          </m:sSup>
                                          <m:r>
                                            <a:rPr lang="en-US" sz="2000" i="0">
                                              <a:latin typeface="Cambria Math" panose="02040503050406030204" pitchFamily="18" charset="0"/>
                                            </a:rPr>
                                            <m:t>−0.0004</m:t>
                                          </m:r>
                                          <m:sSup>
                                            <m:sSupPr>
                                              <m:ctrlPr>
                                                <a:rPr lang="en-US" sz="2000" i="1">
                                                  <a:latin typeface="Cambria Math" panose="02040503050406030204" pitchFamily="18" charset="0"/>
                                                </a:rPr>
                                              </m:ctrlPr>
                                            </m:sSupPr>
                                            <m:e>
                                              <m:d>
                                                <m:dPr>
                                                  <m:ctrlPr>
                                                    <a:rPr lang="en-US" sz="2000" i="1">
                                                      <a:latin typeface="Cambria Math" panose="02040503050406030204" pitchFamily="18" charset="0"/>
                                                    </a:rPr>
                                                  </m:ctrlPr>
                                                </m:dPr>
                                                <m:e>
                                                  <m:acc>
                                                    <m:accPr>
                                                      <m:chr m:val="̅"/>
                                                      <m:ctrlPr>
                                                        <a:rPr lang="en-US" sz="2000" i="1">
                                                          <a:latin typeface="Cambria Math" panose="02040503050406030204" pitchFamily="18" charset="0"/>
                                                        </a:rPr>
                                                      </m:ctrlPr>
                                                    </m:accPr>
                                                    <m:e>
                                                      <m:r>
                                                        <a:rPr lang="en-US" sz="2000" i="1">
                                                          <a:latin typeface="Cambria Math" panose="02040503050406030204" pitchFamily="18" charset="0"/>
                                                        </a:rPr>
                                                        <m:t>𝑡</m:t>
                                                      </m:r>
                                                    </m:e>
                                                  </m:acc>
                                                  <m:r>
                                                    <a:rPr lang="en-US" sz="2000" i="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𝑓</m:t>
                                                      </m:r>
                                                    </m:e>
                                                    <m:sub>
                                                      <m:r>
                                                        <a:rPr lang="en-US" sz="2000" i="1">
                                                          <a:latin typeface="Cambria Math" panose="02040503050406030204" pitchFamily="18" charset="0"/>
                                                        </a:rPr>
                                                        <m:t>𝐽𝑦</m:t>
                                                      </m:r>
                                                    </m:sub>
                                                  </m:sSub>
                                                </m:e>
                                              </m:d>
                                            </m:e>
                                            <m:sup>
                                              <m:r>
                                                <a:rPr lang="en-US" sz="2000" i="0">
                                                  <a:latin typeface="Cambria Math" panose="02040503050406030204" pitchFamily="18" charset="0"/>
                                                </a:rPr>
                                                <m:t>3</m:t>
                                              </m:r>
                                            </m:sup>
                                          </m:sSup>
                                        </m:e>
                                      </m:d>
                                    </m:sup>
                                  </m:sSup>
                                </m:num>
                                <m:den>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d>
                                        <m:dPr>
                                          <m:ctrlPr>
                                            <a:rPr lang="en-US" sz="2000" i="1">
                                              <a:latin typeface="Cambria Math" panose="02040503050406030204" pitchFamily="18" charset="0"/>
                                            </a:rPr>
                                          </m:ctrlPr>
                                        </m:dPr>
                                        <m:e>
                                          <m:r>
                                            <a:rPr lang="en-US" sz="2000" i="0">
                                              <a:latin typeface="Cambria Math" panose="02040503050406030204" pitchFamily="18" charset="0"/>
                                            </a:rPr>
                                            <m:t>0.2494+0.3216</m:t>
                                          </m:r>
                                          <m:d>
                                            <m:dPr>
                                              <m:ctrlPr>
                                                <a:rPr lang="en-US" sz="2000" i="1">
                                                  <a:latin typeface="Cambria Math" panose="02040503050406030204" pitchFamily="18" charset="0"/>
                                                </a:rPr>
                                              </m:ctrlPr>
                                            </m:dPr>
                                            <m:e>
                                              <m:acc>
                                                <m:accPr>
                                                  <m:chr m:val="̅"/>
                                                  <m:ctrlPr>
                                                    <a:rPr lang="en-US" sz="2000" i="1">
                                                      <a:latin typeface="Cambria Math" panose="02040503050406030204" pitchFamily="18" charset="0"/>
                                                    </a:rPr>
                                                  </m:ctrlPr>
                                                </m:accPr>
                                                <m:e>
                                                  <m:r>
                                                    <a:rPr lang="en-US" sz="2000" i="1">
                                                      <a:latin typeface="Cambria Math" panose="02040503050406030204" pitchFamily="18" charset="0"/>
                                                    </a:rPr>
                                                    <m:t>𝑡</m:t>
                                                  </m:r>
                                                </m:e>
                                              </m:acc>
                                            </m:e>
                                          </m:d>
                                          <m:r>
                                            <a:rPr lang="en-US" sz="2000" i="0">
                                              <a:latin typeface="Cambria Math" panose="02040503050406030204" pitchFamily="18" charset="0"/>
                                            </a:rPr>
                                            <m:t>−0.0069</m:t>
                                          </m:r>
                                          <m:sSup>
                                            <m:sSupPr>
                                              <m:ctrlPr>
                                                <a:rPr lang="en-US" sz="2000" i="1">
                                                  <a:latin typeface="Cambria Math" panose="02040503050406030204" pitchFamily="18" charset="0"/>
                                                </a:rPr>
                                              </m:ctrlPr>
                                            </m:sSupPr>
                                            <m:e>
                                              <m:d>
                                                <m:dPr>
                                                  <m:ctrlPr>
                                                    <a:rPr lang="en-US" sz="2000" i="1">
                                                      <a:latin typeface="Cambria Math" panose="02040503050406030204" pitchFamily="18" charset="0"/>
                                                    </a:rPr>
                                                  </m:ctrlPr>
                                                </m:dPr>
                                                <m:e>
                                                  <m:acc>
                                                    <m:accPr>
                                                      <m:chr m:val="̅"/>
                                                      <m:ctrlPr>
                                                        <a:rPr lang="en-US" sz="2000" i="1">
                                                          <a:latin typeface="Cambria Math" panose="02040503050406030204" pitchFamily="18" charset="0"/>
                                                        </a:rPr>
                                                      </m:ctrlPr>
                                                    </m:accPr>
                                                    <m:e>
                                                      <m:r>
                                                        <a:rPr lang="en-US" sz="2000" i="1">
                                                          <a:latin typeface="Cambria Math" panose="02040503050406030204" pitchFamily="18" charset="0"/>
                                                        </a:rPr>
                                                        <m:t>𝑡</m:t>
                                                      </m:r>
                                                    </m:e>
                                                  </m:acc>
                                                </m:e>
                                              </m:d>
                                            </m:e>
                                            <m:sup>
                                              <m:r>
                                                <a:rPr lang="en-US" sz="2000" i="0">
                                                  <a:latin typeface="Cambria Math" panose="02040503050406030204" pitchFamily="18" charset="0"/>
                                                </a:rPr>
                                                <m:t>2</m:t>
                                              </m:r>
                                            </m:sup>
                                          </m:sSup>
                                          <m:r>
                                            <a:rPr lang="en-US" sz="2000" i="0">
                                              <a:latin typeface="Cambria Math" panose="02040503050406030204" pitchFamily="18" charset="0"/>
                                            </a:rPr>
                                            <m:t>−0.0004</m:t>
                                          </m:r>
                                          <m:sSup>
                                            <m:sSupPr>
                                              <m:ctrlPr>
                                                <a:rPr lang="en-US" sz="2000" i="1">
                                                  <a:latin typeface="Cambria Math" panose="02040503050406030204" pitchFamily="18" charset="0"/>
                                                </a:rPr>
                                              </m:ctrlPr>
                                            </m:sSupPr>
                                            <m:e>
                                              <m:d>
                                                <m:dPr>
                                                  <m:ctrlPr>
                                                    <a:rPr lang="en-US" sz="2000" i="1">
                                                      <a:latin typeface="Cambria Math" panose="02040503050406030204" pitchFamily="18" charset="0"/>
                                                    </a:rPr>
                                                  </m:ctrlPr>
                                                </m:dPr>
                                                <m:e>
                                                  <m:acc>
                                                    <m:accPr>
                                                      <m:chr m:val="̅"/>
                                                      <m:ctrlPr>
                                                        <a:rPr lang="en-US" sz="2000" i="1">
                                                          <a:latin typeface="Cambria Math" panose="02040503050406030204" pitchFamily="18" charset="0"/>
                                                        </a:rPr>
                                                      </m:ctrlPr>
                                                    </m:accPr>
                                                    <m:e>
                                                      <m:r>
                                                        <a:rPr lang="en-US" sz="2000" i="1">
                                                          <a:latin typeface="Cambria Math" panose="02040503050406030204" pitchFamily="18" charset="0"/>
                                                        </a:rPr>
                                                        <m:t>𝑡</m:t>
                                                      </m:r>
                                                    </m:e>
                                                  </m:acc>
                                                </m:e>
                                              </m:d>
                                            </m:e>
                                            <m:sup>
                                              <m:r>
                                                <a:rPr lang="en-US" sz="2000" i="0">
                                                  <a:latin typeface="Cambria Math" panose="02040503050406030204" pitchFamily="18" charset="0"/>
                                                </a:rPr>
                                                <m:t>3</m:t>
                                              </m:r>
                                            </m:sup>
                                          </m:sSup>
                                        </m:e>
                                      </m:d>
                                    </m:sup>
                                  </m:sSup>
                                </m:den>
                              </m:f>
                            </m:e>
                          </m:d>
                        </m:sup>
                      </m:sSup>
                    </m:oMath>
                  </m:oMathPara>
                </a14:m>
                <a:endParaRPr lang="en-US" sz="2000" dirty="0"/>
              </a:p>
            </p:txBody>
          </p:sp>
        </mc:Choice>
        <mc:Fallback xmlns="">
          <p:sp>
            <p:nvSpPr>
              <p:cNvPr id="5" name="Rectangle 4"/>
              <p:cNvSpPr>
                <a:spLocks noRot="1" noChangeAspect="1" noMove="1" noResize="1" noEditPoints="1" noAdjustHandles="1" noChangeArrowheads="1" noChangeShapeType="1" noTextEdit="1"/>
              </p:cNvSpPr>
              <p:nvPr/>
            </p:nvSpPr>
            <p:spPr>
              <a:xfrm>
                <a:off x="685800" y="5081262"/>
                <a:ext cx="6407944" cy="944041"/>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p:cNvSpPr/>
              <p:nvPr/>
            </p:nvSpPr>
            <p:spPr>
              <a:xfrm>
                <a:off x="728664" y="6144199"/>
                <a:ext cx="1888786" cy="44666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r>
                            <a:rPr lang="en-US" sz="2000" i="1">
                              <a:latin typeface="Cambria Math" panose="02040503050406030204" pitchFamily="18" charset="0"/>
                            </a:rPr>
                            <m:t>𝐿</m:t>
                          </m:r>
                        </m:e>
                        <m:sub>
                          <m:r>
                            <a:rPr lang="en-US" sz="2000" i="0">
                              <a:latin typeface="Cambria Math" panose="02040503050406030204" pitchFamily="18" charset="0"/>
                            </a:rPr>
                            <m:t>2</m:t>
                          </m:r>
                          <m:r>
                            <a:rPr lang="en-US" sz="2000" i="1">
                              <a:latin typeface="Cambria Math" panose="02040503050406030204" pitchFamily="18" charset="0"/>
                            </a:rPr>
                            <m:t>𝑦</m:t>
                          </m:r>
                        </m:sub>
                      </m:sSub>
                      <m:r>
                        <a:rPr lang="en-US" sz="2000" i="0">
                          <a:latin typeface="Cambria Math" panose="02040503050406030204" pitchFamily="18" charset="0"/>
                        </a:rPr>
                        <m:t>=</m:t>
                      </m:r>
                      <m:sSub>
                        <m:sSubPr>
                          <m:ctrlPr>
                            <a:rPr lang="en-US" sz="2000" i="1">
                              <a:latin typeface="Cambria Math" panose="02040503050406030204" pitchFamily="18" charset="0"/>
                            </a:rPr>
                          </m:ctrlPr>
                        </m:sSubPr>
                        <m:e>
                          <m:acc>
                            <m:accPr>
                              <m:chr m:val="̅"/>
                              <m:ctrlPr>
                                <a:rPr lang="en-US" sz="2000" i="1">
                                  <a:latin typeface="Cambria Math" panose="02040503050406030204" pitchFamily="18" charset="0"/>
                                </a:rPr>
                              </m:ctrlPr>
                            </m:accPr>
                            <m:e>
                              <m:r>
                                <a:rPr lang="en-US" sz="2000" i="1">
                                  <a:latin typeface="Cambria Math" panose="02040503050406030204" pitchFamily="18" charset="0"/>
                                </a:rPr>
                                <m:t>𝐿</m:t>
                              </m:r>
                            </m:e>
                          </m:acc>
                        </m:e>
                        <m:sub>
                          <m:r>
                            <a:rPr lang="en-US" sz="2000" i="0">
                              <a:latin typeface="Cambria Math" panose="02040503050406030204" pitchFamily="18" charset="0"/>
                            </a:rPr>
                            <m:t>2</m:t>
                          </m:r>
                        </m:sub>
                      </m:sSub>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b="1" i="1" smtClean="0">
                              <a:solidFill>
                                <a:schemeClr val="accent6">
                                  <a:lumMod val="75000"/>
                                </a:schemeClr>
                              </a:solidFill>
                              <a:latin typeface="Cambria Math" panose="02040503050406030204" pitchFamily="18" charset="0"/>
                            </a:rPr>
                            <m:t>𝝊</m:t>
                          </m:r>
                          <m:sSub>
                            <m:sSubPr>
                              <m:ctrlPr>
                                <a:rPr lang="en-US" sz="2000" i="1">
                                  <a:latin typeface="Cambria Math" panose="02040503050406030204" pitchFamily="18" charset="0"/>
                                </a:rPr>
                              </m:ctrlPr>
                            </m:sSubPr>
                            <m:e>
                              <m:r>
                                <a:rPr lang="en-US" sz="2000" i="1">
                                  <a:latin typeface="Cambria Math" panose="02040503050406030204" pitchFamily="18" charset="0"/>
                                </a:rPr>
                                <m:t>𝑓</m:t>
                              </m:r>
                            </m:e>
                            <m:sub>
                              <m:r>
                                <a:rPr lang="en-US" sz="2000" i="1">
                                  <a:latin typeface="Cambria Math" panose="02040503050406030204" pitchFamily="18" charset="0"/>
                                </a:rPr>
                                <m:t>𝐽𝑦</m:t>
                              </m:r>
                            </m:sub>
                          </m:sSub>
                        </m:sup>
                      </m:sSup>
                      <m:r>
                        <a:rPr lang="en-US" sz="2000" b="0" i="1" smtClean="0">
                          <a:latin typeface="Cambria Math" panose="02040503050406030204" pitchFamily="18" charset="0"/>
                        </a:rPr>
                        <m:t> </m:t>
                      </m:r>
                    </m:oMath>
                  </m:oMathPara>
                </a14:m>
                <a:endParaRPr lang="en-US" sz="2000" dirty="0"/>
              </a:p>
            </p:txBody>
          </p:sp>
        </mc:Choice>
        <mc:Fallback xmlns="">
          <p:sp>
            <p:nvSpPr>
              <p:cNvPr id="6" name="Rectangle 5"/>
              <p:cNvSpPr>
                <a:spLocks noRot="1" noChangeAspect="1" noMove="1" noResize="1" noEditPoints="1" noAdjustHandles="1" noChangeArrowheads="1" noChangeShapeType="1" noTextEdit="1"/>
              </p:cNvSpPr>
              <p:nvPr/>
            </p:nvSpPr>
            <p:spPr>
              <a:xfrm>
                <a:off x="728664" y="6144199"/>
                <a:ext cx="1888786" cy="446661"/>
              </a:xfrm>
              <a:prstGeom prst="rect">
                <a:avLst/>
              </a:prstGeom>
              <a:blipFill>
                <a:blip r:embed="rId6"/>
                <a:stretch>
                  <a:fillRect b="-411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p:cNvSpPr/>
              <p:nvPr/>
            </p:nvSpPr>
            <p:spPr>
              <a:xfrm>
                <a:off x="718573" y="2581795"/>
                <a:ext cx="2908810" cy="41389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rPr>
                          </m:ctrlPr>
                        </m:sSubPr>
                        <m:e>
                          <m:r>
                            <m:rPr>
                              <m:sty m:val="p"/>
                            </m:rPr>
                            <a:rPr lang="en-US" sz="2000">
                              <a:latin typeface="Cambria Math" panose="02040503050406030204" pitchFamily="18" charset="0"/>
                            </a:rPr>
                            <m:t>L</m:t>
                          </m:r>
                        </m:e>
                        <m:sub>
                          <m:r>
                            <m:rPr>
                              <m:sty m:val="p"/>
                            </m:rPr>
                            <a:rPr lang="en-US" sz="2000" i="0">
                              <a:latin typeface="Cambria Math" panose="02040503050406030204" pitchFamily="18" charset="0"/>
                            </a:rPr>
                            <m:t>a</m:t>
                          </m:r>
                        </m:sub>
                      </m:sSub>
                      <m:r>
                        <a:rPr lang="en-US" sz="2000" i="0">
                          <a:latin typeface="Cambria Math" panose="02040503050406030204" pitchFamily="18" charset="0"/>
                        </a:rPr>
                        <m:t>=</m:t>
                      </m:r>
                      <m:sSup>
                        <m:sSupPr>
                          <m:ctrlPr>
                            <a:rPr lang="en-US" sz="2000" i="1">
                              <a:latin typeface="Cambria Math" panose="02040503050406030204" pitchFamily="18" charset="0"/>
                            </a:rPr>
                          </m:ctrlPr>
                        </m:sSupPr>
                        <m:e>
                          <m:sSub>
                            <m:sSubPr>
                              <m:ctrlPr>
                                <a:rPr lang="en-US" sz="2000" i="1">
                                  <a:latin typeface="Cambria Math" panose="02040503050406030204" pitchFamily="18" charset="0"/>
                                </a:rPr>
                              </m:ctrlPr>
                            </m:sSubPr>
                            <m:e>
                              <m:r>
                                <m:rPr>
                                  <m:sty m:val="p"/>
                                </m:rPr>
                                <a:rPr lang="en-US" sz="2000" i="0">
                                  <a:latin typeface="Cambria Math" panose="02040503050406030204" pitchFamily="18" charset="0"/>
                                </a:rPr>
                                <m:t>L</m:t>
                              </m:r>
                            </m:e>
                            <m:sub>
                              <m:r>
                                <a:rPr lang="en-US" sz="2000" i="0">
                                  <a:latin typeface="Cambria Math" panose="02040503050406030204" pitchFamily="18" charset="0"/>
                                </a:rPr>
                                <m:t>2</m:t>
                              </m:r>
                            </m:sub>
                          </m:sSub>
                          <m:r>
                            <a:rPr lang="en-US" sz="2000" i="0">
                              <a:latin typeface="Cambria Math" panose="02040503050406030204" pitchFamily="18" charset="0"/>
                            </a:rPr>
                            <m:t>−</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m:rPr>
                                      <m:sty m:val="p"/>
                                    </m:rPr>
                                    <a:rPr lang="en-US" sz="2000" i="0">
                                      <a:latin typeface="Cambria Math" panose="02040503050406030204" pitchFamily="18" charset="0"/>
                                    </a:rPr>
                                    <m:t>L</m:t>
                                  </m:r>
                                </m:e>
                                <m:sub>
                                  <m:r>
                                    <a:rPr lang="en-US" sz="2000" i="0">
                                      <a:latin typeface="Cambria Math" panose="02040503050406030204" pitchFamily="18" charset="0"/>
                                    </a:rPr>
                                    <m:t>2</m:t>
                                  </m:r>
                                </m:sub>
                              </m:sSub>
                              <m:r>
                                <a:rPr lang="en-US" sz="2000" i="0">
                                  <a:latin typeface="Cambria Math" panose="02040503050406030204" pitchFamily="18" charset="0"/>
                                </a:rPr>
                                <m:t>−</m:t>
                              </m:r>
                              <m:sSub>
                                <m:sSubPr>
                                  <m:ctrlPr>
                                    <a:rPr lang="en-US" sz="2000" i="1">
                                      <a:latin typeface="Cambria Math" panose="02040503050406030204" pitchFamily="18" charset="0"/>
                                    </a:rPr>
                                  </m:ctrlPr>
                                </m:sSubPr>
                                <m:e>
                                  <m:r>
                                    <m:rPr>
                                      <m:sty m:val="p"/>
                                    </m:rPr>
                                    <a:rPr lang="en-US" sz="2000" i="0">
                                      <a:latin typeface="Cambria Math" panose="02040503050406030204" pitchFamily="18" charset="0"/>
                                    </a:rPr>
                                    <m:t>L</m:t>
                                  </m:r>
                                </m:e>
                                <m:sub>
                                  <m:r>
                                    <a:rPr lang="en-US" sz="2000" i="0">
                                      <a:latin typeface="Cambria Math" panose="02040503050406030204" pitchFamily="18" charset="0"/>
                                    </a:rPr>
                                    <m:t>1</m:t>
                                  </m:r>
                                </m:sub>
                              </m:sSub>
                            </m:e>
                          </m:d>
                          <m:r>
                            <m:rPr>
                              <m:sty m:val="p"/>
                            </m:rPr>
                            <a:rPr lang="en-US" sz="2000" i="0">
                              <a:latin typeface="Cambria Math" panose="02040503050406030204" pitchFamily="18" charset="0"/>
                            </a:rPr>
                            <m:t>e</m:t>
                          </m:r>
                        </m:e>
                        <m:sup>
                          <m:r>
                            <a:rPr lang="en-US" sz="2000" i="0">
                              <a:latin typeface="Cambria Math" panose="02040503050406030204" pitchFamily="18" charset="0"/>
                            </a:rPr>
                            <m:t>−</m:t>
                          </m:r>
                          <m:r>
                            <m:rPr>
                              <m:sty m:val="p"/>
                            </m:rPr>
                            <a:rPr lang="en-US" sz="2000" i="0">
                              <a:latin typeface="Cambria Math" panose="02040503050406030204" pitchFamily="18" charset="0"/>
                            </a:rPr>
                            <m:t>ak</m:t>
                          </m:r>
                        </m:sup>
                      </m:sSup>
                    </m:oMath>
                  </m:oMathPara>
                </a14:m>
                <a:endParaRPr lang="en-US" sz="2000" dirty="0"/>
              </a:p>
            </p:txBody>
          </p:sp>
        </mc:Choice>
        <mc:Fallback xmlns="">
          <p:sp>
            <p:nvSpPr>
              <p:cNvPr id="7" name="Rectangle 6"/>
              <p:cNvSpPr>
                <a:spLocks noRot="1" noChangeAspect="1" noMove="1" noResize="1" noEditPoints="1" noAdjustHandles="1" noChangeArrowheads="1" noChangeShapeType="1" noTextEdit="1"/>
              </p:cNvSpPr>
              <p:nvPr/>
            </p:nvSpPr>
            <p:spPr>
              <a:xfrm>
                <a:off x="718573" y="2581795"/>
                <a:ext cx="2908810" cy="413896"/>
              </a:xfrm>
              <a:prstGeom prst="rect">
                <a:avLst/>
              </a:prstGeom>
              <a:blipFill>
                <a:blip r:embed="rId7"/>
                <a:stretch>
                  <a:fillRect b="-2985"/>
                </a:stretch>
              </a:blipFill>
            </p:spPr>
            <p:txBody>
              <a:bodyPr/>
              <a:lstStyle/>
              <a:p>
                <a:r>
                  <a:rPr lang="en-US">
                    <a:noFill/>
                  </a:rPr>
                  <a:t> </a:t>
                </a:r>
              </a:p>
            </p:txBody>
          </p:sp>
        </mc:Fallback>
      </mc:AlternateContent>
      <p:pic>
        <p:nvPicPr>
          <p:cNvPr id="11" name="Picture 10"/>
          <p:cNvPicPr>
            <a:picLocks noChangeAspect="1"/>
          </p:cNvPicPr>
          <p:nvPr/>
        </p:nvPicPr>
        <p:blipFill>
          <a:blip r:embed="rId8"/>
          <a:stretch>
            <a:fillRect/>
          </a:stretch>
        </p:blipFill>
        <p:spPr>
          <a:xfrm>
            <a:off x="7499022" y="23814"/>
            <a:ext cx="1594972" cy="969167"/>
          </a:xfrm>
          <a:prstGeom prst="rect">
            <a:avLst/>
          </a:prstGeom>
        </p:spPr>
      </p:pic>
      <mc:AlternateContent xmlns:mc="http://schemas.openxmlformats.org/markup-compatibility/2006" xmlns:a14="http://schemas.microsoft.com/office/drawing/2010/main">
        <mc:Choice Requires="a14">
          <p:sp>
            <p:nvSpPr>
              <p:cNvPr id="9" name="TextBox 8"/>
              <p:cNvSpPr txBox="1"/>
              <p:nvPr/>
            </p:nvSpPr>
            <p:spPr>
              <a:xfrm>
                <a:off x="3572867" y="6507402"/>
                <a:ext cx="5521127" cy="276999"/>
              </a:xfrm>
              <a:prstGeom prst="rect">
                <a:avLst/>
              </a:prstGeom>
              <a:noFill/>
            </p:spPr>
            <p:txBody>
              <a:bodyPr wrap="none" lIns="0" tIns="0" rIns="0" bIns="0" rtlCol="0">
                <a:spAutoFit/>
              </a:bodyPr>
              <a:lstStyle/>
              <a:p>
                <a:r>
                  <a:rPr lang="en-US" i="1" dirty="0" err="1" smtClean="0"/>
                  <a:t>f</a:t>
                </a:r>
                <a:r>
                  <a:rPr lang="en-US" i="1" baseline="-25000" dirty="0" err="1" smtClean="0"/>
                  <a:t>Jy</a:t>
                </a:r>
                <a:r>
                  <a:rPr lang="en-US" dirty="0" smtClean="0"/>
                  <a:t> = June temperature anomaly;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𝑡</m:t>
                        </m:r>
                      </m:e>
                    </m:acc>
                  </m:oMath>
                </a14:m>
                <a:r>
                  <a:rPr lang="en-US" dirty="0" smtClean="0"/>
                  <a:t> = 1982-2012 mean temp.</a:t>
                </a:r>
                <a:endParaRPr lang="en-US" dirty="0"/>
              </a:p>
            </p:txBody>
          </p:sp>
        </mc:Choice>
        <mc:Fallback xmlns="">
          <p:sp>
            <p:nvSpPr>
              <p:cNvPr id="9" name="TextBox 8"/>
              <p:cNvSpPr txBox="1">
                <a:spLocks noRot="1" noChangeAspect="1" noMove="1" noResize="1" noEditPoints="1" noAdjustHandles="1" noChangeArrowheads="1" noChangeShapeType="1" noTextEdit="1"/>
              </p:cNvSpPr>
              <p:nvPr/>
            </p:nvSpPr>
            <p:spPr>
              <a:xfrm>
                <a:off x="3572867" y="6507402"/>
                <a:ext cx="5521127" cy="276999"/>
              </a:xfrm>
              <a:prstGeom prst="rect">
                <a:avLst/>
              </a:prstGeom>
              <a:blipFill>
                <a:blip r:embed="rId9"/>
                <a:stretch>
                  <a:fillRect l="-2539" t="-28261" r="-2870" b="-50000"/>
                </a:stretch>
              </a:blipFill>
            </p:spPr>
            <p:txBody>
              <a:bodyPr/>
              <a:lstStyle/>
              <a:p>
                <a:r>
                  <a:rPr lang="en-US">
                    <a:noFill/>
                  </a:rPr>
                  <a:t> </a:t>
                </a:r>
              </a:p>
            </p:txBody>
          </p:sp>
        </mc:Fallback>
      </mc:AlternateContent>
    </p:spTree>
    <p:extLst>
      <p:ext uri="{BB962C8B-B14F-4D97-AF65-F5344CB8AC3E}">
        <p14:creationId xmlns:p14="http://schemas.microsoft.com/office/powerpoint/2010/main" val="4170710480"/>
      </p:ext>
    </p:extLst>
  </p:cSld>
  <p:clrMapOvr>
    <a:masterClrMapping/>
  </p:clrMapOvr>
  <p:extLst mod="1">
    <p:ext uri="{6950BFC3-D8DA-4A85-94F7-54DA5524770B}">
      <p188:commentRel xmlns="" xmlns:p188="http://schemas.microsoft.com/office/powerpoint/2018/8/main" r:id="rId10"/>
    </p:ext>
  </p:extLs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6" name="Content Placeholder 5"/>
          <p:cNvPicPr>
            <a:picLocks noGrp="1" noChangeAspect="1"/>
          </p:cNvPicPr>
          <p:nvPr>
            <p:ph idx="1"/>
          </p:nvPr>
        </p:nvPicPr>
        <p:blipFill>
          <a:blip r:embed="rId2"/>
          <a:stretch>
            <a:fillRect/>
          </a:stretch>
        </p:blipFill>
        <p:spPr>
          <a:xfrm>
            <a:off x="4806461" y="35627"/>
            <a:ext cx="4200504" cy="3345750"/>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138" y="35627"/>
            <a:ext cx="4702323" cy="3404477"/>
          </a:xfrm>
          <a:prstGeom prst="rect">
            <a:avLst/>
          </a:prstGeom>
          <a:noFill/>
        </p:spPr>
      </p:pic>
      <p:pic>
        <p:nvPicPr>
          <p:cNvPr id="7" name="Picture 6"/>
          <p:cNvPicPr>
            <a:picLocks noChangeAspect="1"/>
          </p:cNvPicPr>
          <p:nvPr/>
        </p:nvPicPr>
        <p:blipFill>
          <a:blip r:embed="rId4"/>
          <a:stretch>
            <a:fillRect/>
          </a:stretch>
        </p:blipFill>
        <p:spPr>
          <a:xfrm>
            <a:off x="0" y="3501729"/>
            <a:ext cx="9144000" cy="3356271"/>
          </a:xfrm>
          <a:prstGeom prst="rect">
            <a:avLst/>
          </a:prstGeom>
        </p:spPr>
      </p:pic>
    </p:spTree>
    <p:extLst>
      <p:ext uri="{BB962C8B-B14F-4D97-AF65-F5344CB8AC3E}">
        <p14:creationId xmlns:p14="http://schemas.microsoft.com/office/powerpoint/2010/main" val="1999441623"/>
      </p:ext>
    </p:extLst>
  </p:cSld>
  <p:clrMapOvr>
    <a:masterClrMapping/>
  </p:clrMapOvr>
  <p:extLst mod="1">
    <p:ext uri="{6950BFC3-D8DA-4A85-94F7-54DA5524770B}">
      <p188:commentRel xmlns="" xmlns:p188="http://schemas.microsoft.com/office/powerpoint/2018/8/main" r:id="rId5"/>
    </p:ext>
  </p:extLs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5186362" y="4410822"/>
            <a:ext cx="3941091" cy="2424392"/>
          </a:xfrm>
          <a:prstGeom prst="rect">
            <a:avLst/>
          </a:prstGeom>
        </p:spPr>
      </p:pic>
      <p:sp>
        <p:nvSpPr>
          <p:cNvPr id="2" name="Title 1"/>
          <p:cNvSpPr>
            <a:spLocks noGrp="1"/>
          </p:cNvSpPr>
          <p:nvPr>
            <p:ph type="title"/>
          </p:nvPr>
        </p:nvSpPr>
        <p:spPr>
          <a:xfrm>
            <a:off x="0" y="0"/>
            <a:ext cx="7886700" cy="1325563"/>
          </a:xfrm>
        </p:spPr>
        <p:txBody>
          <a:bodyPr/>
          <a:lstStyle/>
          <a:p>
            <a:r>
              <a:rPr lang="en-US" dirty="0"/>
              <a:t>Natural Mortality</a:t>
            </a:r>
          </a:p>
        </p:txBody>
      </p:sp>
      <p:sp>
        <p:nvSpPr>
          <p:cNvPr id="3" name="Content Placeholder 2"/>
          <p:cNvSpPr>
            <a:spLocks noGrp="1"/>
          </p:cNvSpPr>
          <p:nvPr>
            <p:ph idx="1"/>
          </p:nvPr>
        </p:nvSpPr>
        <p:spPr>
          <a:xfrm>
            <a:off x="628650" y="1318415"/>
            <a:ext cx="7886700" cy="4351338"/>
          </a:xfrm>
        </p:spPr>
        <p:txBody>
          <a:bodyPr>
            <a:normAutofit/>
          </a:bodyPr>
          <a:lstStyle/>
          <a:p>
            <a:r>
              <a:rPr lang="en-US" dirty="0"/>
              <a:t>Model 19.1, 21.1a, 21.1b,and 21.1d: separate block for 2014-2016</a:t>
            </a:r>
          </a:p>
          <a:p>
            <a:r>
              <a:rPr lang="en-US" dirty="0"/>
              <a:t>Model 21.1c, 21.1e, and 21.1g: annual heatwave linked natural mortality with asymptote</a:t>
            </a:r>
          </a:p>
          <a:p>
            <a:endParaRPr lang="en-US" dirty="0"/>
          </a:p>
          <a:p>
            <a:endParaRPr lang="en-US" dirty="0"/>
          </a:p>
          <a:p>
            <a:pPr lvl="1"/>
            <a:r>
              <a:rPr lang="en-US" dirty="0"/>
              <a:t>Logistic function fit iteratively</a:t>
            </a:r>
          </a:p>
          <a:p>
            <a:pPr lvl="2"/>
            <a:r>
              <a:rPr lang="en-US" dirty="0"/>
              <a:t>λ = 0.65</a:t>
            </a:r>
          </a:p>
          <a:p>
            <a:pPr lvl="2"/>
            <a:r>
              <a:rPr lang="en-US" dirty="0"/>
              <a:t>ς = 0.05</a:t>
            </a:r>
          </a:p>
          <a:p>
            <a:pPr lvl="2"/>
            <a:r>
              <a:rPr lang="en-US" dirty="0"/>
              <a:t>ψ = 400</a:t>
            </a:r>
          </a:p>
        </p:txBody>
      </p:sp>
      <mc:AlternateContent xmlns:mc="http://schemas.openxmlformats.org/markup-compatibility/2006" xmlns:a14="http://schemas.microsoft.com/office/drawing/2010/main">
        <mc:Choice Requires="a14">
          <p:sp>
            <p:nvSpPr>
              <p:cNvPr id="4" name="Rectangle 3"/>
              <p:cNvSpPr/>
              <p:nvPr/>
            </p:nvSpPr>
            <p:spPr>
              <a:xfrm>
                <a:off x="792957" y="2970553"/>
                <a:ext cx="4572000" cy="1166473"/>
              </a:xfrm>
              <a:prstGeom prst="rect">
                <a:avLst/>
              </a:prstGeom>
            </p:spPr>
            <p:txBody>
              <a:bodyPr>
                <a:spAutoFit/>
              </a:bodyPr>
              <a:lstStyle/>
              <a:p>
                <a:pP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ea typeface="Yu Mincho"/>
                              <a:cs typeface="Times New Roman" panose="02020603050405020304" pitchFamily="18" charset="0"/>
                            </a:rPr>
                          </m:ctrlPr>
                        </m:sSubPr>
                        <m:e>
                          <m:r>
                            <m:rPr>
                              <m:sty m:val="p"/>
                            </m:rPr>
                            <a:rPr lang="en-US" sz="2000">
                              <a:effectLst/>
                              <a:latin typeface="Cambria Math" panose="02040503050406030204" pitchFamily="18" charset="0"/>
                              <a:ea typeface="Yu Mincho"/>
                              <a:cs typeface="Times New Roman" panose="02020603050405020304" pitchFamily="18" charset="0"/>
                            </a:rPr>
                            <m:t>M</m:t>
                          </m:r>
                        </m:e>
                        <m:sub>
                          <m:r>
                            <m:rPr>
                              <m:sty m:val="p"/>
                            </m:rPr>
                            <a:rPr lang="en-US" sz="2000">
                              <a:effectLst/>
                              <a:latin typeface="Cambria Math" panose="02040503050406030204" pitchFamily="18" charset="0"/>
                              <a:ea typeface="Yu Mincho"/>
                              <a:cs typeface="Times New Roman" panose="02020603050405020304" pitchFamily="18" charset="0"/>
                            </a:rPr>
                            <m:t>y</m:t>
                          </m:r>
                        </m:sub>
                      </m:sSub>
                      <m:r>
                        <a:rPr lang="en-US" sz="2000">
                          <a:effectLst/>
                          <a:latin typeface="Cambria Math" panose="02040503050406030204" pitchFamily="18" charset="0"/>
                          <a:ea typeface="Yu Mincho"/>
                          <a:cs typeface="Times New Roman" panose="02020603050405020304" pitchFamily="18" charset="0"/>
                        </a:rPr>
                        <m:t>=</m:t>
                      </m:r>
                      <m:acc>
                        <m:accPr>
                          <m:chr m:val="̂"/>
                          <m:ctrlPr>
                            <a:rPr lang="en-US" sz="2000" i="1">
                              <a:effectLst/>
                              <a:latin typeface="Cambria Math" panose="02040503050406030204" pitchFamily="18" charset="0"/>
                              <a:ea typeface="Yu Mincho"/>
                              <a:cs typeface="Times New Roman" panose="02020603050405020304" pitchFamily="18" charset="0"/>
                            </a:rPr>
                          </m:ctrlPr>
                        </m:accPr>
                        <m:e>
                          <m:r>
                            <a:rPr lang="en-US" sz="2000" i="1">
                              <a:effectLst/>
                              <a:latin typeface="Cambria Math" panose="02040503050406030204" pitchFamily="18" charset="0"/>
                              <a:ea typeface="Yu Mincho"/>
                              <a:cs typeface="Times New Roman" panose="02020603050405020304" pitchFamily="18" charset="0"/>
                            </a:rPr>
                            <m:t>𝑀</m:t>
                          </m:r>
                        </m:e>
                      </m:acc>
                      <m:r>
                        <a:rPr lang="en-US" sz="2000" i="1">
                          <a:effectLst/>
                          <a:latin typeface="Cambria Math" panose="02040503050406030204" pitchFamily="18" charset="0"/>
                          <a:ea typeface="Yu Mincho"/>
                          <a:cs typeface="Times New Roman" panose="02020603050405020304" pitchFamily="18" charset="0"/>
                        </a:rPr>
                        <m:t>+</m:t>
                      </m:r>
                      <m:r>
                        <a:rPr lang="en-US" sz="2000" b="1" i="1" smtClean="0">
                          <a:solidFill>
                            <a:schemeClr val="accent6">
                              <a:lumMod val="75000"/>
                            </a:schemeClr>
                          </a:solidFill>
                          <a:effectLst/>
                          <a:latin typeface="Cambria Math" panose="02040503050406030204" pitchFamily="18" charset="0"/>
                          <a:ea typeface="Yu Mincho"/>
                          <a:cs typeface="Times New Roman" panose="02020603050405020304" pitchFamily="18" charset="0"/>
                        </a:rPr>
                        <m:t>𝜼</m:t>
                      </m:r>
                      <m:sSub>
                        <m:sSubPr>
                          <m:ctrlPr>
                            <a:rPr lang="en-US" sz="2000" i="1">
                              <a:effectLst/>
                              <a:latin typeface="Cambria Math" panose="02040503050406030204" pitchFamily="18" charset="0"/>
                              <a:ea typeface="Yu Mincho"/>
                              <a:cs typeface="Times New Roman" panose="02020603050405020304" pitchFamily="18" charset="0"/>
                            </a:rPr>
                          </m:ctrlPr>
                        </m:sSubPr>
                        <m:e>
                          <m:r>
                            <a:rPr lang="en-US" sz="2000" i="1">
                              <a:effectLst/>
                              <a:latin typeface="Cambria Math" panose="02040503050406030204" pitchFamily="18" charset="0"/>
                              <a:ea typeface="Yu Mincho"/>
                              <a:cs typeface="Times New Roman" panose="02020603050405020304" pitchFamily="18" charset="0"/>
                            </a:rPr>
                            <m:t>𝑙</m:t>
                          </m:r>
                        </m:e>
                        <m:sub>
                          <m:r>
                            <a:rPr lang="en-US" sz="2000" i="1">
                              <a:effectLst/>
                              <a:latin typeface="Cambria Math" panose="02040503050406030204" pitchFamily="18" charset="0"/>
                              <a:ea typeface="Yu Mincho"/>
                              <a:cs typeface="Times New Roman" panose="02020603050405020304" pitchFamily="18" charset="0"/>
                            </a:rPr>
                            <m:t>𝑦</m:t>
                          </m:r>
                        </m:sub>
                      </m:sSub>
                    </m:oMath>
                  </m:oMathPara>
                </a14:m>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en-US" sz="2000" i="1">
                              <a:effectLst/>
                              <a:latin typeface="Cambria Math" panose="02040503050406030204" pitchFamily="18" charset="0"/>
                              <a:ea typeface="Yu Mincho"/>
                              <a:cs typeface="Times New Roman" panose="02020603050405020304" pitchFamily="18" charset="0"/>
                            </a:rPr>
                          </m:ctrlPr>
                        </m:sSubPr>
                        <m:e>
                          <m:r>
                            <a:rPr lang="en-US" sz="2000" i="1">
                              <a:effectLst/>
                              <a:latin typeface="Cambria Math" panose="02040503050406030204" pitchFamily="18" charset="0"/>
                              <a:ea typeface="Yu Mincho"/>
                              <a:cs typeface="Times New Roman" panose="02020603050405020304" pitchFamily="18" charset="0"/>
                            </a:rPr>
                            <m:t>𝑙</m:t>
                          </m:r>
                        </m:e>
                        <m:sub>
                          <m:r>
                            <a:rPr lang="en-US" sz="2000" i="1">
                              <a:effectLst/>
                              <a:latin typeface="Cambria Math" panose="02040503050406030204" pitchFamily="18" charset="0"/>
                              <a:ea typeface="Yu Mincho"/>
                              <a:cs typeface="Times New Roman" panose="02020603050405020304" pitchFamily="18" charset="0"/>
                            </a:rPr>
                            <m:t>𝑦</m:t>
                          </m:r>
                        </m:sub>
                      </m:sSub>
                      <m:r>
                        <a:rPr lang="en-US" sz="2000" i="1">
                          <a:effectLst/>
                          <a:latin typeface="Cambria Math" panose="02040503050406030204" pitchFamily="18" charset="0"/>
                          <a:ea typeface="Yu Mincho"/>
                          <a:cs typeface="Times New Roman" panose="02020603050405020304" pitchFamily="18" charset="0"/>
                        </a:rPr>
                        <m:t>=</m:t>
                      </m:r>
                      <m:f>
                        <m:fPr>
                          <m:type m:val="lin"/>
                          <m:ctrlPr>
                            <a:rPr lang="en-US" sz="2000" i="1">
                              <a:effectLst/>
                              <a:latin typeface="Cambria Math" panose="02040503050406030204" pitchFamily="18" charset="0"/>
                              <a:ea typeface="Yu Mincho"/>
                              <a:cs typeface="Times New Roman" panose="02020603050405020304" pitchFamily="18" charset="0"/>
                            </a:rPr>
                          </m:ctrlPr>
                        </m:fPr>
                        <m:num>
                          <m:r>
                            <a:rPr lang="en-US" sz="2000" i="1">
                              <a:effectLst/>
                              <a:latin typeface="Cambria Math" panose="02040503050406030204" pitchFamily="18" charset="0"/>
                              <a:ea typeface="Yu Mincho"/>
                              <a:cs typeface="Times New Roman" panose="02020603050405020304" pitchFamily="18" charset="0"/>
                            </a:rPr>
                            <m:t>𝜆</m:t>
                          </m:r>
                        </m:num>
                        <m:den>
                          <m:d>
                            <m:dPr>
                              <m:ctrlPr>
                                <a:rPr lang="en-US" sz="2000" i="1">
                                  <a:effectLst/>
                                  <a:latin typeface="Cambria Math" panose="02040503050406030204" pitchFamily="18" charset="0"/>
                                  <a:ea typeface="Yu Mincho"/>
                                  <a:cs typeface="Times New Roman" panose="02020603050405020304" pitchFamily="18" charset="0"/>
                                </a:rPr>
                              </m:ctrlPr>
                            </m:dPr>
                            <m:e>
                              <m:r>
                                <a:rPr lang="en-US" sz="2000" i="1">
                                  <a:effectLst/>
                                  <a:latin typeface="Cambria Math" panose="02040503050406030204" pitchFamily="18" charset="0"/>
                                  <a:ea typeface="Yu Mincho"/>
                                  <a:cs typeface="Times New Roman" panose="02020603050405020304" pitchFamily="18" charset="0"/>
                                </a:rPr>
                                <m:t>1+</m:t>
                              </m:r>
                              <m:sSup>
                                <m:sSupPr>
                                  <m:ctrlPr>
                                    <a:rPr lang="en-US" sz="2000" i="1">
                                      <a:effectLst/>
                                      <a:latin typeface="Cambria Math" panose="02040503050406030204" pitchFamily="18" charset="0"/>
                                      <a:ea typeface="Yu Mincho"/>
                                      <a:cs typeface="Times New Roman" panose="02020603050405020304" pitchFamily="18" charset="0"/>
                                    </a:rPr>
                                  </m:ctrlPr>
                                </m:sSupPr>
                                <m:e>
                                  <m:r>
                                    <a:rPr lang="en-US" sz="2000" i="1">
                                      <a:effectLst/>
                                      <a:latin typeface="Cambria Math" panose="02040503050406030204" pitchFamily="18" charset="0"/>
                                      <a:ea typeface="Calibri" panose="020F0502020204030204" pitchFamily="34" charset="0"/>
                                      <a:cs typeface="Times New Roman" panose="02020603050405020304" pitchFamily="18" charset="0"/>
                                    </a:rPr>
                                    <m:t>𝑒</m:t>
                                  </m:r>
                                </m:e>
                                <m:sup>
                                  <m:r>
                                    <a:rPr lang="en-US" sz="2000" i="1">
                                      <a:effectLst/>
                                      <a:latin typeface="Cambria Math" panose="02040503050406030204" pitchFamily="18" charset="0"/>
                                      <a:ea typeface="Calibri" panose="020F0502020204030204" pitchFamily="34" charset="0"/>
                                      <a:cs typeface="Times New Roman" panose="02020603050405020304" pitchFamily="18" charset="0"/>
                                    </a:rPr>
                                    <m:t>−</m:t>
                                  </m:r>
                                  <m:r>
                                    <a:rPr lang="en-US" sz="2000" b="1" i="1" smtClean="0">
                                      <a:effectLst/>
                                      <a:latin typeface="Cambria Math" panose="02040503050406030204" pitchFamily="18" charset="0"/>
                                      <a:ea typeface="Calibri" panose="020F0502020204030204" pitchFamily="34" charset="0"/>
                                      <a:cs typeface="Times New Roman" panose="02020603050405020304" pitchFamily="18" charset="0"/>
                                    </a:rPr>
                                    <m:t>𝝇</m:t>
                                  </m:r>
                                  <m:d>
                                    <m:dPr>
                                      <m:ctrlPr>
                                        <a:rPr lang="en-US" sz="2000" i="1">
                                          <a:effectLst/>
                                          <a:latin typeface="Cambria Math" panose="02040503050406030204" pitchFamily="18" charset="0"/>
                                          <a:ea typeface="Calibri" panose="020F0502020204030204" pitchFamily="34" charset="0"/>
                                          <a:cs typeface="Times New Roman" panose="02020603050405020304" pitchFamily="18" charset="0"/>
                                        </a:rPr>
                                      </m:ctrlPr>
                                    </m:dPr>
                                    <m:e>
                                      <m:sSub>
                                        <m:sSubPr>
                                          <m:ctrlPr>
                                            <a:rPr lang="en-US" sz="20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2000" i="1">
                                              <a:effectLst/>
                                              <a:latin typeface="Cambria Math" panose="02040503050406030204" pitchFamily="18" charset="0"/>
                                              <a:ea typeface="Calibri" panose="020F0502020204030204" pitchFamily="34" charset="0"/>
                                              <a:cs typeface="Times New Roman" panose="02020603050405020304" pitchFamily="18" charset="0"/>
                                            </a:rPr>
                                            <m:t>𝐼</m:t>
                                          </m:r>
                                        </m:e>
                                        <m:sub>
                                          <m:r>
                                            <a:rPr lang="en-US" sz="2000" i="1">
                                              <a:effectLst/>
                                              <a:latin typeface="Cambria Math" panose="02040503050406030204" pitchFamily="18" charset="0"/>
                                              <a:ea typeface="Calibri" panose="020F0502020204030204" pitchFamily="34" charset="0"/>
                                              <a:cs typeface="Times New Roman" panose="02020603050405020304" pitchFamily="18" charset="0"/>
                                            </a:rPr>
                                            <m:t>𝐴𝑦</m:t>
                                          </m:r>
                                        </m:sub>
                                      </m:sSub>
                                      <m:r>
                                        <a:rPr lang="en-US" sz="2000" i="1">
                                          <a:effectLst/>
                                          <a:latin typeface="Cambria Math" panose="02040503050406030204" pitchFamily="18" charset="0"/>
                                          <a:ea typeface="Calibri" panose="020F0502020204030204" pitchFamily="34" charset="0"/>
                                          <a:cs typeface="Times New Roman" panose="02020603050405020304" pitchFamily="18" charset="0"/>
                                        </a:rPr>
                                        <m:t>−</m:t>
                                      </m:r>
                                      <m:r>
                                        <a:rPr lang="en-US" sz="2000" i="1">
                                          <a:effectLst/>
                                          <a:latin typeface="Cambria Math" panose="02040503050406030204" pitchFamily="18" charset="0"/>
                                          <a:ea typeface="Calibri" panose="020F0502020204030204" pitchFamily="34" charset="0"/>
                                          <a:cs typeface="Times New Roman" panose="02020603050405020304" pitchFamily="18" charset="0"/>
                                        </a:rPr>
                                        <m:t>𝜓</m:t>
                                      </m:r>
                                    </m:e>
                                  </m:d>
                                </m:sup>
                              </m:sSup>
                            </m:e>
                          </m:d>
                        </m:den>
                      </m:f>
                    </m:oMath>
                  </m:oMathPara>
                </a14:m>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p:txBody>
          </p:sp>
        </mc:Choice>
        <mc:Fallback xmlns="">
          <p:sp>
            <p:nvSpPr>
              <p:cNvPr id="4" name="Rectangle 3"/>
              <p:cNvSpPr>
                <a:spLocks noRot="1" noChangeAspect="1" noMove="1" noResize="1" noEditPoints="1" noAdjustHandles="1" noChangeArrowheads="1" noChangeShapeType="1" noTextEdit="1"/>
              </p:cNvSpPr>
              <p:nvPr/>
            </p:nvSpPr>
            <p:spPr>
              <a:xfrm>
                <a:off x="792957" y="2970553"/>
                <a:ext cx="4572000" cy="1166473"/>
              </a:xfrm>
              <a:prstGeom prst="rect">
                <a:avLst/>
              </a:prstGeom>
              <a:blipFill>
                <a:blip r:embed="rId4"/>
                <a:stretch>
                  <a:fillRect/>
                </a:stretch>
              </a:blipFill>
            </p:spPr>
            <p:txBody>
              <a:bodyPr/>
              <a:lstStyle/>
              <a:p>
                <a:r>
                  <a:rPr lang="en-US">
                    <a:noFill/>
                  </a:rPr>
                  <a:t> </a:t>
                </a:r>
              </a:p>
            </p:txBody>
          </p:sp>
        </mc:Fallback>
      </mc:AlternateContent>
      <p:sp>
        <p:nvSpPr>
          <p:cNvPr id="5" name="TextBox 4"/>
          <p:cNvSpPr txBox="1"/>
          <p:nvPr/>
        </p:nvSpPr>
        <p:spPr>
          <a:xfrm>
            <a:off x="4572000" y="3553789"/>
            <a:ext cx="3372590" cy="369332"/>
          </a:xfrm>
          <a:prstGeom prst="rect">
            <a:avLst/>
          </a:prstGeom>
          <a:noFill/>
        </p:spPr>
        <p:txBody>
          <a:bodyPr wrap="none" rtlCol="0">
            <a:spAutoFit/>
          </a:bodyPr>
          <a:lstStyle/>
          <a:p>
            <a:r>
              <a:rPr lang="en-US" dirty="0"/>
              <a:t>Logistic function for asymptotic M</a:t>
            </a:r>
          </a:p>
        </p:txBody>
      </p:sp>
      <p:pic>
        <p:nvPicPr>
          <p:cNvPr id="9" name="Picture 8"/>
          <p:cNvPicPr>
            <a:picLocks noChangeAspect="1"/>
          </p:cNvPicPr>
          <p:nvPr/>
        </p:nvPicPr>
        <p:blipFill rotWithShape="1">
          <a:blip r:embed="rId5"/>
          <a:srcRect b="8703"/>
          <a:stretch/>
        </p:blipFill>
        <p:spPr>
          <a:xfrm>
            <a:off x="8134048" y="0"/>
            <a:ext cx="1009951" cy="992981"/>
          </a:xfrm>
          <a:prstGeom prst="rect">
            <a:avLst/>
          </a:prstGeom>
        </p:spPr>
      </p:pic>
    </p:spTree>
    <p:extLst>
      <p:ext uri="{BB962C8B-B14F-4D97-AF65-F5344CB8AC3E}">
        <p14:creationId xmlns:p14="http://schemas.microsoft.com/office/powerpoint/2010/main" val="2676224028"/>
      </p:ext>
    </p:extLst>
  </p:cSld>
  <p:clrMapOvr>
    <a:masterClrMapping/>
  </p:clrMapOvr>
  <p:extLst>
    <p:ext uri="{6950BFC3-D8DA-4A85-94F7-54DA5524770B}">
      <p188:commentRel xmlns="" xmlns:p188="http://schemas.microsoft.com/office/powerpoint/2018/8/main" r:id="rId6"/>
    </p:ext>
  </p:extLs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7886700" cy="1325563"/>
          </a:xfrm>
        </p:spPr>
        <p:txBody>
          <a:bodyPr/>
          <a:lstStyle/>
          <a:p>
            <a:r>
              <a:rPr lang="en-US" dirty="0"/>
              <a:t>Natural Mortality</a:t>
            </a:r>
          </a:p>
        </p:txBody>
      </p:sp>
      <p:sp>
        <p:nvSpPr>
          <p:cNvPr id="3" name="Content Placeholder 2"/>
          <p:cNvSpPr>
            <a:spLocks noGrp="1"/>
          </p:cNvSpPr>
          <p:nvPr>
            <p:ph idx="1"/>
          </p:nvPr>
        </p:nvSpPr>
        <p:spPr>
          <a:xfrm>
            <a:off x="628650" y="1318415"/>
            <a:ext cx="7886700" cy="4351338"/>
          </a:xfrm>
        </p:spPr>
        <p:txBody>
          <a:bodyPr/>
          <a:lstStyle/>
          <a:p>
            <a:r>
              <a:rPr lang="en-US" dirty="0"/>
              <a:t>Model 21.5 series</a:t>
            </a:r>
          </a:p>
          <a:p>
            <a:pPr lvl="1"/>
            <a:r>
              <a:rPr lang="en-US" dirty="0"/>
              <a:t>Iteratively fit annual natural mortality</a:t>
            </a:r>
          </a:p>
          <a:p>
            <a:pPr lvl="1"/>
            <a:r>
              <a:rPr lang="en-US" dirty="0"/>
              <a:t>Best fit model with lowest objective value had a separate block for 2015-2020 </a:t>
            </a:r>
          </a:p>
        </p:txBody>
      </p:sp>
      <p:pic>
        <p:nvPicPr>
          <p:cNvPr id="8" name="Picture 7"/>
          <p:cNvPicPr>
            <a:picLocks noChangeAspect="1"/>
          </p:cNvPicPr>
          <p:nvPr/>
        </p:nvPicPr>
        <p:blipFill>
          <a:blip r:embed="rId2"/>
          <a:stretch>
            <a:fillRect/>
          </a:stretch>
        </p:blipFill>
        <p:spPr>
          <a:xfrm>
            <a:off x="157164" y="3968947"/>
            <a:ext cx="5608860" cy="2836069"/>
          </a:xfrm>
          <a:prstGeom prst="rect">
            <a:avLst/>
          </a:prstGeom>
        </p:spPr>
      </p:pic>
      <p:pic>
        <p:nvPicPr>
          <p:cNvPr id="9" name="Content Placeholder 5"/>
          <p:cNvPicPr>
            <a:picLocks noChangeAspect="1"/>
          </p:cNvPicPr>
          <p:nvPr/>
        </p:nvPicPr>
        <p:blipFill>
          <a:blip r:embed="rId3"/>
          <a:stretch>
            <a:fillRect/>
          </a:stretch>
        </p:blipFill>
        <p:spPr>
          <a:xfrm>
            <a:off x="5246039" y="2787345"/>
            <a:ext cx="3860295" cy="2041830"/>
          </a:xfrm>
          <a:prstGeom prst="rect">
            <a:avLst/>
          </a:prstGeom>
        </p:spPr>
      </p:pic>
      <p:pic>
        <p:nvPicPr>
          <p:cNvPr id="10" name="Picture 9"/>
          <p:cNvPicPr>
            <a:picLocks noChangeAspect="1"/>
          </p:cNvPicPr>
          <p:nvPr/>
        </p:nvPicPr>
        <p:blipFill rotWithShape="1">
          <a:blip r:embed="rId4"/>
          <a:srcRect b="8703"/>
          <a:stretch/>
        </p:blipFill>
        <p:spPr>
          <a:xfrm>
            <a:off x="8134048" y="0"/>
            <a:ext cx="1009951" cy="992981"/>
          </a:xfrm>
          <a:prstGeom prst="rect">
            <a:avLst/>
          </a:prstGeom>
        </p:spPr>
      </p:pic>
    </p:spTree>
    <p:extLst>
      <p:ext uri="{BB962C8B-B14F-4D97-AF65-F5344CB8AC3E}">
        <p14:creationId xmlns:p14="http://schemas.microsoft.com/office/powerpoint/2010/main" val="8266882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3"/>
          <a:stretch>
            <a:fillRect/>
          </a:stretch>
        </p:blipFill>
        <p:spPr>
          <a:xfrm>
            <a:off x="0" y="4407250"/>
            <a:ext cx="4572000" cy="2418274"/>
          </a:xfrm>
          <a:prstGeom prst="rect">
            <a:avLst/>
          </a:prstGeom>
        </p:spPr>
      </p:pic>
      <p:sp>
        <p:nvSpPr>
          <p:cNvPr id="2" name="Title 1"/>
          <p:cNvSpPr>
            <a:spLocks noGrp="1"/>
          </p:cNvSpPr>
          <p:nvPr>
            <p:ph type="title"/>
          </p:nvPr>
        </p:nvSpPr>
        <p:spPr>
          <a:xfrm>
            <a:off x="0" y="0"/>
            <a:ext cx="7886700" cy="1325563"/>
          </a:xfrm>
        </p:spPr>
        <p:txBody>
          <a:bodyPr/>
          <a:lstStyle/>
          <a:p>
            <a:r>
              <a:rPr lang="en-US" dirty="0"/>
              <a:t>Recruitment</a:t>
            </a:r>
          </a:p>
        </p:txBody>
      </p:sp>
      <p:sp>
        <p:nvSpPr>
          <p:cNvPr id="3" name="Content Placeholder 2"/>
          <p:cNvSpPr>
            <a:spLocks noGrp="1"/>
          </p:cNvSpPr>
          <p:nvPr>
            <p:ph idx="1"/>
          </p:nvPr>
        </p:nvSpPr>
        <p:spPr>
          <a:xfrm>
            <a:off x="564530" y="1144695"/>
            <a:ext cx="7886700" cy="4351338"/>
          </a:xfrm>
        </p:spPr>
        <p:txBody>
          <a:bodyPr/>
          <a:lstStyle/>
          <a:p>
            <a:r>
              <a:rPr lang="en-US" dirty="0"/>
              <a:t>Standard Tier 3 recruitment</a:t>
            </a:r>
          </a:p>
          <a:p>
            <a:pPr marL="0" indent="0">
              <a:buNone/>
            </a:pPr>
            <a:endParaRPr lang="en-US" dirty="0"/>
          </a:p>
          <a:p>
            <a:r>
              <a:rPr lang="en-US" dirty="0"/>
              <a:t>Spawning heatwave-linked recruitment</a:t>
            </a:r>
          </a:p>
        </p:txBody>
      </p:sp>
      <mc:AlternateContent xmlns:mc="http://schemas.openxmlformats.org/markup-compatibility/2006">
        <mc:Choice xmlns:a14="http://schemas.microsoft.com/office/drawing/2010/main" Requires="a14">
          <p:sp>
            <p:nvSpPr>
              <p:cNvPr id="4" name="Rectangle 3"/>
              <p:cNvSpPr/>
              <p:nvPr/>
            </p:nvSpPr>
            <p:spPr>
              <a:xfrm>
                <a:off x="743836" y="1586284"/>
                <a:ext cx="6910033" cy="481414"/>
              </a:xfrm>
              <a:prstGeom prst="rect">
                <a:avLst/>
              </a:prstGeom>
            </p:spPr>
            <p:txBody>
              <a:bodyPr wrap="none">
                <a:spAutoFit/>
              </a:bodyPr>
              <a:lstStyle/>
              <a:p>
                <a:pPr>
                  <a:lnSpc>
                    <a:spcPct val="107000"/>
                  </a:lnSpc>
                  <a:spcAft>
                    <a:spcPts val="800"/>
                  </a:spcAft>
                </a:pPr>
                <a:r>
                  <a:rPr lang="en-US" sz="1100" dirty="0">
                    <a:latin typeface="Times New Roman" panose="02020603050405020304" pitchFamily="18" charset="0"/>
                    <a:ea typeface="Yu Mincho"/>
                    <a:cs typeface="Times New Roman" panose="02020603050405020304" pitchFamily="18" charset="0"/>
                  </a:rPr>
                  <a:t> </a:t>
                </a:r>
                <a14:m>
                  <m:oMath xmlns:m="http://schemas.openxmlformats.org/officeDocument/2006/math">
                    <m:sSub>
                      <m:sSubPr>
                        <m:ctrlPr>
                          <a:rPr lang="en-US" i="1">
                            <a:effectLst/>
                            <a:latin typeface="Cambria Math" panose="02040503050406030204" pitchFamily="18" charset="0"/>
                            <a:ea typeface="Yu Mincho"/>
                            <a:cs typeface="Times New Roman" panose="02020603050405020304" pitchFamily="18" charset="0"/>
                          </a:rPr>
                        </m:ctrlPr>
                      </m:sSubPr>
                      <m:e>
                        <m:r>
                          <m:rPr>
                            <m:sty m:val="p"/>
                          </m:rPr>
                          <a:rPr lang="en-US">
                            <a:effectLst/>
                            <a:latin typeface="Cambria Math" panose="02040503050406030204" pitchFamily="18" charset="0"/>
                            <a:ea typeface="Yu Mincho"/>
                            <a:cs typeface="Times New Roman" panose="02020603050405020304" pitchFamily="18" charset="0"/>
                          </a:rPr>
                          <m:t>R</m:t>
                        </m:r>
                      </m:e>
                      <m:sub>
                        <m:r>
                          <m:rPr>
                            <m:sty m:val="p"/>
                          </m:rPr>
                          <a:rPr lang="en-US">
                            <a:effectLst/>
                            <a:latin typeface="Cambria Math" panose="02040503050406030204" pitchFamily="18" charset="0"/>
                            <a:ea typeface="Yu Mincho"/>
                            <a:cs typeface="Times New Roman" panose="02020603050405020304" pitchFamily="18" charset="0"/>
                          </a:rPr>
                          <m:t>y</m:t>
                        </m:r>
                      </m:sub>
                    </m:sSub>
                    <m:r>
                      <a:rPr lang="en-US">
                        <a:effectLst/>
                        <a:latin typeface="Cambria Math" panose="02040503050406030204" pitchFamily="18" charset="0"/>
                        <a:ea typeface="Yu Mincho"/>
                        <a:cs typeface="Times New Roman" panose="02020603050405020304" pitchFamily="18" charset="0"/>
                      </a:rPr>
                      <m:t>=</m:t>
                    </m:r>
                    <m:d>
                      <m:dPr>
                        <m:ctrlPr>
                          <a:rPr lang="en-US" i="1">
                            <a:effectLst/>
                            <a:latin typeface="Cambria Math" panose="02040503050406030204" pitchFamily="18" charset="0"/>
                            <a:ea typeface="Yu Mincho"/>
                            <a:cs typeface="Times New Roman" panose="02020603050405020304" pitchFamily="18" charset="0"/>
                          </a:rPr>
                        </m:ctrlPr>
                      </m:dPr>
                      <m:e>
                        <m:sSub>
                          <m:sSubPr>
                            <m:ctrlPr>
                              <a:rPr lang="en-US" i="1">
                                <a:effectLst/>
                                <a:latin typeface="Cambria Math" panose="02040503050406030204" pitchFamily="18" charset="0"/>
                                <a:ea typeface="Yu Mincho"/>
                                <a:cs typeface="Times New Roman" panose="02020603050405020304" pitchFamily="18" charset="0"/>
                              </a:rPr>
                            </m:ctrlPr>
                          </m:sSubPr>
                          <m:e>
                            <m:r>
                              <m:rPr>
                                <m:sty m:val="p"/>
                              </m:rPr>
                              <a:rPr lang="en-US">
                                <a:effectLst/>
                                <a:latin typeface="Cambria Math" panose="02040503050406030204" pitchFamily="18" charset="0"/>
                                <a:ea typeface="Yu Mincho"/>
                                <a:cs typeface="Times New Roman" panose="02020603050405020304" pitchFamily="18" charset="0"/>
                              </a:rPr>
                              <m:t>R</m:t>
                            </m:r>
                          </m:e>
                          <m:sub>
                            <m:r>
                              <a:rPr lang="en-US">
                                <a:effectLst/>
                                <a:latin typeface="Cambria Math" panose="02040503050406030204" pitchFamily="18" charset="0"/>
                                <a:ea typeface="Yu Mincho"/>
                                <a:cs typeface="Times New Roman" panose="02020603050405020304" pitchFamily="18" charset="0"/>
                              </a:rPr>
                              <m:t>0</m:t>
                            </m:r>
                          </m:sub>
                        </m:sSub>
                        <m:sSup>
                          <m:sSupPr>
                            <m:ctrlPr>
                              <a:rPr lang="en-US" i="1">
                                <a:effectLst/>
                                <a:latin typeface="Cambria Math" panose="02040503050406030204" pitchFamily="18" charset="0"/>
                                <a:ea typeface="Yu Mincho"/>
                                <a:cs typeface="Times New Roman" panose="02020603050405020304" pitchFamily="18" charset="0"/>
                              </a:rPr>
                            </m:ctrlPr>
                          </m:sSupPr>
                          <m:e>
                            <m:r>
                              <m:rPr>
                                <m:sty m:val="p"/>
                              </m:rPr>
                              <a:rPr lang="en-US">
                                <a:effectLst/>
                                <a:latin typeface="Cambria Math" panose="02040503050406030204" pitchFamily="18" charset="0"/>
                                <a:ea typeface="Calibri" panose="020F0502020204030204" pitchFamily="34" charset="0"/>
                                <a:cs typeface="Times New Roman" panose="02020603050405020304" pitchFamily="18" charset="0"/>
                              </a:rPr>
                              <m:t>e</m:t>
                            </m:r>
                          </m:e>
                          <m:sup>
                            <m:r>
                              <m:rPr>
                                <m:sty m:val="p"/>
                              </m:rPr>
                              <a:rPr lang="en-US">
                                <a:effectLst/>
                                <a:latin typeface="Cambria Math" panose="02040503050406030204" pitchFamily="18" charset="0"/>
                                <a:ea typeface="Yu Mincho"/>
                                <a:cs typeface="Times New Roman" panose="02020603050405020304" pitchFamily="18" charset="0"/>
                              </a:rPr>
                              <m:t>ϑ</m:t>
                            </m:r>
                          </m:sup>
                        </m:sSup>
                      </m:e>
                    </m:d>
                    <m:sSup>
                      <m:sSupPr>
                        <m:ctrlPr>
                          <a:rPr lang="en-US" i="1">
                            <a:effectLst/>
                            <a:latin typeface="Cambria Math" panose="02040503050406030204" pitchFamily="18" charset="0"/>
                            <a:ea typeface="Yu Mincho"/>
                            <a:cs typeface="Times New Roman" panose="02020603050405020304" pitchFamily="18" charset="0"/>
                          </a:rPr>
                        </m:ctrlPr>
                      </m:sSupPr>
                      <m:e>
                        <m:r>
                          <m:rPr>
                            <m:sty m:val="p"/>
                          </m:rPr>
                          <a:rPr lang="en-US">
                            <a:effectLst/>
                            <a:latin typeface="Cambria Math" panose="02040503050406030204" pitchFamily="18" charset="0"/>
                            <a:ea typeface="Calibri" panose="020F0502020204030204" pitchFamily="34" charset="0"/>
                            <a:cs typeface="Times New Roman" panose="02020603050405020304" pitchFamily="18" charset="0"/>
                          </a:rPr>
                          <m:t>e</m:t>
                        </m:r>
                      </m:e>
                      <m:sup>
                        <m:r>
                          <a:rPr lang="en-US" i="1">
                            <a:effectLst/>
                            <a:latin typeface="Cambria Math" panose="02040503050406030204" pitchFamily="18" charset="0"/>
                            <a:ea typeface="Calibri" panose="020F0502020204030204" pitchFamily="34" charset="0"/>
                            <a:cs typeface="Times New Roman" panose="02020603050405020304" pitchFamily="18" charset="0"/>
                          </a:rPr>
                          <m:t>−</m:t>
                        </m:r>
                        <m:r>
                          <a:rPr lang="en-US">
                            <a:effectLst/>
                            <a:latin typeface="Cambria Math" panose="02040503050406030204" pitchFamily="18" charset="0"/>
                            <a:ea typeface="Calibri" panose="020F0502020204030204" pitchFamily="34" charset="0"/>
                            <a:cs typeface="Times New Roman" panose="02020603050405020304" pitchFamily="18" charset="0"/>
                          </a:rPr>
                          <m:t>0.5</m:t>
                        </m:r>
                        <m:sSub>
                          <m:sSubPr>
                            <m:ctrlPr>
                              <a:rPr lang="en-US" i="1">
                                <a:effectLst/>
                                <a:latin typeface="Cambria Math" panose="02040503050406030204" pitchFamily="18" charset="0"/>
                                <a:ea typeface="Calibri" panose="020F0502020204030204" pitchFamily="34" charset="0"/>
                                <a:cs typeface="Times New Roman" panose="02020603050405020304" pitchFamily="18" charset="0"/>
                              </a:rPr>
                            </m:ctrlPr>
                          </m:sSubPr>
                          <m:e>
                            <m:r>
                              <m:rPr>
                                <m:sty m:val="p"/>
                              </m:rPr>
                              <a:rPr lang="en-US">
                                <a:effectLst/>
                                <a:latin typeface="Cambria Math" panose="02040503050406030204" pitchFamily="18" charset="0"/>
                                <a:ea typeface="Calibri" panose="020F0502020204030204" pitchFamily="34" charset="0"/>
                                <a:cs typeface="Times New Roman" panose="02020603050405020304" pitchFamily="18" charset="0"/>
                              </a:rPr>
                              <m:t>b</m:t>
                            </m:r>
                          </m:e>
                          <m:sub>
                            <m:r>
                              <m:rPr>
                                <m:sty m:val="p"/>
                              </m:rPr>
                              <a:rPr lang="en-US">
                                <a:effectLst/>
                                <a:latin typeface="Cambria Math" panose="02040503050406030204" pitchFamily="18" charset="0"/>
                                <a:ea typeface="Calibri" panose="020F0502020204030204" pitchFamily="34" charset="0"/>
                                <a:cs typeface="Times New Roman" panose="02020603050405020304" pitchFamily="18" charset="0"/>
                              </a:rPr>
                              <m:t>y</m:t>
                            </m:r>
                          </m:sub>
                        </m:sSub>
                        <m:sSubSup>
                          <m:sSubSupPr>
                            <m:ctrlPr>
                              <a:rPr lang="en-US" i="1">
                                <a:effectLst/>
                                <a:latin typeface="Cambria Math" panose="02040503050406030204" pitchFamily="18" charset="0"/>
                                <a:ea typeface="Calibri" panose="020F0502020204030204" pitchFamily="34" charset="0"/>
                                <a:cs typeface="Times New Roman" panose="02020603050405020304" pitchFamily="18" charset="0"/>
                              </a:rPr>
                            </m:ctrlPr>
                          </m:sSubSupPr>
                          <m:e>
                            <m:r>
                              <m:rPr>
                                <m:sty m:val="p"/>
                              </m:rPr>
                              <a:rPr lang="en-US">
                                <a:effectLst/>
                                <a:latin typeface="Cambria Math" panose="02040503050406030204" pitchFamily="18" charset="0"/>
                                <a:ea typeface="Calibri" panose="020F0502020204030204" pitchFamily="34" charset="0"/>
                                <a:cs typeface="Times New Roman" panose="02020603050405020304" pitchFamily="18" charset="0"/>
                              </a:rPr>
                              <m:t>σ</m:t>
                            </m:r>
                          </m:e>
                          <m:sub>
                            <m:r>
                              <m:rPr>
                                <m:sty m:val="p"/>
                              </m:rPr>
                              <a:rPr lang="en-US">
                                <a:effectLst/>
                                <a:latin typeface="Cambria Math" panose="02040503050406030204" pitchFamily="18" charset="0"/>
                                <a:ea typeface="Calibri" panose="020F0502020204030204" pitchFamily="34" charset="0"/>
                                <a:cs typeface="Times New Roman" panose="02020603050405020304" pitchFamily="18" charset="0"/>
                              </a:rPr>
                              <m:t>R</m:t>
                            </m:r>
                          </m:sub>
                          <m:sup>
                            <m:r>
                              <a:rPr lang="en-US">
                                <a:effectLst/>
                                <a:latin typeface="Cambria Math" panose="02040503050406030204" pitchFamily="18" charset="0"/>
                                <a:ea typeface="Calibri" panose="020F0502020204030204" pitchFamily="34" charset="0"/>
                                <a:cs typeface="Times New Roman" panose="02020603050405020304" pitchFamily="18" charset="0"/>
                              </a:rPr>
                              <m:t>2</m:t>
                            </m:r>
                          </m:sup>
                        </m:sSubSup>
                        <m:r>
                          <a:rPr lang="en-US">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US" i="1">
                                <a:effectLst/>
                                <a:latin typeface="Cambria Math" panose="02040503050406030204" pitchFamily="18" charset="0"/>
                                <a:ea typeface="Calibri" panose="020F0502020204030204" pitchFamily="34" charset="0"/>
                                <a:cs typeface="Times New Roman" panose="02020603050405020304" pitchFamily="18" charset="0"/>
                              </a:rPr>
                            </m:ctrlPr>
                          </m:sSubPr>
                          <m:e>
                            <m:acc>
                              <m:accPr>
                                <m:chr m:val="̃"/>
                                <m:ctrlPr>
                                  <a:rPr lang="en-US" i="1">
                                    <a:effectLst/>
                                    <a:latin typeface="Cambria Math" panose="02040503050406030204" pitchFamily="18" charset="0"/>
                                    <a:ea typeface="Calibri" panose="020F0502020204030204" pitchFamily="34" charset="0"/>
                                    <a:cs typeface="Times New Roman" panose="02020603050405020304" pitchFamily="18" charset="0"/>
                                  </a:rPr>
                                </m:ctrlPr>
                              </m:accPr>
                              <m:e>
                                <m:r>
                                  <m:rPr>
                                    <m:sty m:val="p"/>
                                  </m:rPr>
                                  <a:rPr lang="en-US">
                                    <a:effectLst/>
                                    <a:latin typeface="Cambria Math" panose="02040503050406030204" pitchFamily="18" charset="0"/>
                                    <a:ea typeface="Calibri" panose="020F0502020204030204" pitchFamily="34" charset="0"/>
                                    <a:cs typeface="Times New Roman" panose="02020603050405020304" pitchFamily="18" charset="0"/>
                                  </a:rPr>
                                  <m:t>R</m:t>
                                </m:r>
                              </m:e>
                            </m:acc>
                          </m:e>
                          <m:sub>
                            <m:r>
                              <m:rPr>
                                <m:sty m:val="p"/>
                              </m:rPr>
                              <a:rPr lang="en-US">
                                <a:effectLst/>
                                <a:latin typeface="Cambria Math" panose="02040503050406030204" pitchFamily="18" charset="0"/>
                                <a:ea typeface="Calibri" panose="020F0502020204030204" pitchFamily="34" charset="0"/>
                                <a:cs typeface="Times New Roman" panose="02020603050405020304" pitchFamily="18" charset="0"/>
                              </a:rPr>
                              <m:t>y</m:t>
                            </m:r>
                          </m:sub>
                        </m:sSub>
                      </m:sup>
                    </m:sSup>
                  </m:oMath>
                </a14:m>
                <a:r>
                  <a:rPr lang="en-US" dirty="0">
                    <a:effectLst/>
                    <a:latin typeface="Times New Roman" panose="02020603050405020304" pitchFamily="18" charset="0"/>
                    <a:ea typeface="Yu Mincho"/>
                    <a:cs typeface="Times New Roman" panose="02020603050405020304" pitchFamily="18" charset="0"/>
                  </a:rPr>
                  <a:t> , if y ≥ 1977 → </a:t>
                </a:r>
                <a14:m>
                  <m:oMath xmlns:m="http://schemas.openxmlformats.org/officeDocument/2006/math">
                    <m:r>
                      <m:rPr>
                        <m:sty m:val="p"/>
                      </m:rPr>
                      <a:rPr lang="en-US">
                        <a:effectLst/>
                        <a:latin typeface="Cambria Math" panose="02040503050406030204" pitchFamily="18" charset="0"/>
                        <a:ea typeface="Yu Mincho"/>
                        <a:cs typeface="Times New Roman" panose="02020603050405020304" pitchFamily="18" charset="0"/>
                      </a:rPr>
                      <m:t>ϑ</m:t>
                    </m:r>
                  </m:oMath>
                </a14:m>
                <a:r>
                  <a:rPr lang="en-US" dirty="0">
                    <a:effectLst/>
                    <a:latin typeface="Times New Roman" panose="02020603050405020304" pitchFamily="18" charset="0"/>
                    <a:ea typeface="Yu Mincho"/>
                    <a:cs typeface="Times New Roman" panose="02020603050405020304" pitchFamily="18" charset="0"/>
                  </a:rPr>
                  <a:t> = 0,</a:t>
                </a:r>
                <a:r>
                  <a:rPr lang="en-US" dirty="0">
                    <a:effectLst/>
                    <a:latin typeface="Times New Roman" panose="02020603050405020304" pitchFamily="18" charset="0"/>
                    <a:ea typeface="Calibri" panose="020F0502020204030204" pitchFamily="34" charset="0"/>
                    <a:cs typeface="Times New Roman" panose="02020603050405020304" pitchFamily="18" charset="0"/>
                  </a:rPr>
                  <a:t> </a:t>
                </a:r>
                <a:r>
                  <a:rPr lang="en-US" dirty="0">
                    <a:effectLst/>
                    <a:latin typeface="Times New Roman" panose="02020603050405020304" pitchFamily="18" charset="0"/>
                    <a:ea typeface="Yu Mincho"/>
                    <a:cs typeface="Times New Roman" panose="02020603050405020304" pitchFamily="18" charset="0"/>
                  </a:rPr>
                  <a:t>where </a:t>
                </a:r>
                <a14:m>
                  <m:oMath xmlns:m="http://schemas.openxmlformats.org/officeDocument/2006/math">
                    <m:sSub>
                      <m:sSubPr>
                        <m:ctrlPr>
                          <a:rPr lang="en-US" i="1">
                            <a:effectLst/>
                            <a:latin typeface="Cambria Math" panose="02040503050406030204" pitchFamily="18" charset="0"/>
                            <a:ea typeface="Yu Mincho"/>
                            <a:cs typeface="Times New Roman" panose="02020603050405020304" pitchFamily="18" charset="0"/>
                          </a:rPr>
                        </m:ctrlPr>
                      </m:sSubPr>
                      <m:e>
                        <m:acc>
                          <m:accPr>
                            <m:chr m:val="̃"/>
                            <m:ctrlPr>
                              <a:rPr lang="en-US" i="1">
                                <a:effectLst/>
                                <a:latin typeface="Cambria Math" panose="02040503050406030204" pitchFamily="18" charset="0"/>
                                <a:ea typeface="Yu Mincho"/>
                                <a:cs typeface="Times New Roman" panose="02020603050405020304" pitchFamily="18" charset="0"/>
                              </a:rPr>
                            </m:ctrlPr>
                          </m:accPr>
                          <m:e>
                            <m:r>
                              <m:rPr>
                                <m:sty m:val="p"/>
                              </m:rPr>
                              <a:rPr lang="en-US">
                                <a:effectLst/>
                                <a:latin typeface="Cambria Math" panose="02040503050406030204" pitchFamily="18" charset="0"/>
                                <a:ea typeface="Yu Mincho"/>
                                <a:cs typeface="Times New Roman" panose="02020603050405020304" pitchFamily="18" charset="0"/>
                              </a:rPr>
                              <m:t>R</m:t>
                            </m:r>
                          </m:e>
                        </m:acc>
                      </m:e>
                      <m:sub>
                        <m:r>
                          <m:rPr>
                            <m:sty m:val="p"/>
                          </m:rPr>
                          <a:rPr lang="en-US">
                            <a:effectLst/>
                            <a:latin typeface="Cambria Math" panose="02040503050406030204" pitchFamily="18" charset="0"/>
                            <a:ea typeface="Yu Mincho"/>
                            <a:cs typeface="Times New Roman" panose="02020603050405020304" pitchFamily="18" charset="0"/>
                          </a:rPr>
                          <m:t>y</m:t>
                        </m:r>
                      </m:sub>
                    </m:sSub>
                    <m:r>
                      <a:rPr lang="en-US">
                        <a:effectLst/>
                        <a:latin typeface="Cambria Math" panose="02040503050406030204" pitchFamily="18" charset="0"/>
                        <a:ea typeface="Yu Mincho"/>
                        <a:cs typeface="Times New Roman" panose="02020603050405020304" pitchFamily="18" charset="0"/>
                      </a:rPr>
                      <m:t>=</m:t>
                    </m:r>
                    <m:r>
                      <m:rPr>
                        <m:sty m:val="p"/>
                      </m:rPr>
                      <a:rPr lang="en-US">
                        <a:effectLst/>
                        <a:latin typeface="Cambria Math" panose="02040503050406030204" pitchFamily="18" charset="0"/>
                        <a:ea typeface="Yu Mincho"/>
                        <a:cs typeface="Times New Roman" panose="02020603050405020304" pitchFamily="18" charset="0"/>
                      </a:rPr>
                      <m:t>N</m:t>
                    </m:r>
                    <m:d>
                      <m:dPr>
                        <m:ctrlPr>
                          <a:rPr lang="en-US" i="1">
                            <a:effectLst/>
                            <a:latin typeface="Cambria Math" panose="02040503050406030204" pitchFamily="18" charset="0"/>
                            <a:ea typeface="Yu Mincho"/>
                            <a:cs typeface="Times New Roman" panose="02020603050405020304" pitchFamily="18" charset="0"/>
                          </a:rPr>
                        </m:ctrlPr>
                      </m:dPr>
                      <m:e>
                        <m:r>
                          <a:rPr lang="en-US">
                            <a:effectLst/>
                            <a:latin typeface="Cambria Math" panose="02040503050406030204" pitchFamily="18" charset="0"/>
                            <a:ea typeface="Yu Mincho"/>
                            <a:cs typeface="Times New Roman" panose="02020603050405020304" pitchFamily="18" charset="0"/>
                          </a:rPr>
                          <m:t>0; </m:t>
                        </m:r>
                        <m:sSubSup>
                          <m:sSubSupPr>
                            <m:ctrlPr>
                              <a:rPr lang="en-US" i="1">
                                <a:effectLst/>
                                <a:latin typeface="Cambria Math" panose="02040503050406030204" pitchFamily="18" charset="0"/>
                                <a:ea typeface="Yu Mincho"/>
                                <a:cs typeface="Times New Roman" panose="02020603050405020304" pitchFamily="18" charset="0"/>
                              </a:rPr>
                            </m:ctrlPr>
                          </m:sSubSupPr>
                          <m:e>
                            <m:r>
                              <m:rPr>
                                <m:sty m:val="p"/>
                              </m:rPr>
                              <a:rPr lang="en-US">
                                <a:effectLst/>
                                <a:latin typeface="Cambria Math" panose="02040503050406030204" pitchFamily="18" charset="0"/>
                                <a:ea typeface="Yu Mincho"/>
                                <a:cs typeface="Times New Roman" panose="02020603050405020304" pitchFamily="18" charset="0"/>
                              </a:rPr>
                              <m:t>σ</m:t>
                            </m:r>
                          </m:e>
                          <m:sub>
                            <m:r>
                              <m:rPr>
                                <m:sty m:val="p"/>
                              </m:rPr>
                              <a:rPr lang="en-US">
                                <a:effectLst/>
                                <a:latin typeface="Cambria Math" panose="02040503050406030204" pitchFamily="18" charset="0"/>
                                <a:ea typeface="Yu Mincho"/>
                                <a:cs typeface="Times New Roman" panose="02020603050405020304" pitchFamily="18" charset="0"/>
                              </a:rPr>
                              <m:t>R</m:t>
                            </m:r>
                          </m:sub>
                          <m:sup>
                            <m:r>
                              <a:rPr lang="en-US">
                                <a:effectLst/>
                                <a:latin typeface="Cambria Math" panose="02040503050406030204" pitchFamily="18" charset="0"/>
                                <a:ea typeface="Yu Mincho"/>
                                <a:cs typeface="Times New Roman" panose="02020603050405020304" pitchFamily="18" charset="0"/>
                              </a:rPr>
                              <m:t>2</m:t>
                            </m:r>
                          </m:sup>
                        </m:sSubSup>
                      </m:e>
                    </m:d>
                  </m:oMath>
                </a14:m>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p:txBody>
          </p:sp>
        </mc:Choice>
        <mc:Fallback>
          <p:sp>
            <p:nvSpPr>
              <p:cNvPr id="4" name="Rectangle 3"/>
              <p:cNvSpPr>
                <a:spLocks noRot="1" noChangeAspect="1" noMove="1" noResize="1" noEditPoints="1" noAdjustHandles="1" noChangeArrowheads="1" noChangeShapeType="1" noTextEdit="1"/>
              </p:cNvSpPr>
              <p:nvPr/>
            </p:nvSpPr>
            <p:spPr>
              <a:xfrm>
                <a:off x="743836" y="1586284"/>
                <a:ext cx="6910033" cy="481414"/>
              </a:xfrm>
              <a:prstGeom prst="rect">
                <a:avLst/>
              </a:prstGeom>
              <a:blipFill>
                <a:blip r:embed="rId4"/>
                <a:stretch>
                  <a:fillRect b="-1012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 name="Rectangle 4"/>
              <p:cNvSpPr/>
              <p:nvPr/>
            </p:nvSpPr>
            <p:spPr>
              <a:xfrm>
                <a:off x="743836" y="2562160"/>
                <a:ext cx="8128861" cy="1733680"/>
              </a:xfrm>
              <a:prstGeom prst="rect">
                <a:avLst/>
              </a:prstGeom>
            </p:spPr>
            <p:txBody>
              <a:bodyPr wrap="square">
                <a:spAutoFit/>
              </a:bodyPr>
              <a:lstStyle/>
              <a:p>
                <a:pPr>
                  <a:lnSpc>
                    <a:spcPct val="107000"/>
                  </a:lnSpc>
                  <a:spcAft>
                    <a:spcPts val="800"/>
                  </a:spcAft>
                </a:pPr>
                <a14:m>
                  <m:oMath xmlns:m="http://schemas.openxmlformats.org/officeDocument/2006/math">
                    <m:sSub>
                      <m:sSubPr>
                        <m:ctrlPr>
                          <a:rPr lang="en-US" i="1" smtClean="0">
                            <a:latin typeface="Cambria Math" panose="02040503050406030204" pitchFamily="18" charset="0"/>
                            <a:ea typeface="Yu Mincho"/>
                            <a:cs typeface="Times New Roman" panose="02020603050405020304" pitchFamily="18" charset="0"/>
                          </a:rPr>
                        </m:ctrlPr>
                      </m:sSubPr>
                      <m:e>
                        <m:r>
                          <m:rPr>
                            <m:sty m:val="p"/>
                          </m:rPr>
                          <a:rPr lang="en-US">
                            <a:effectLst/>
                            <a:latin typeface="Cambria Math" panose="02040503050406030204" pitchFamily="18" charset="0"/>
                            <a:ea typeface="Yu Mincho"/>
                            <a:cs typeface="Times New Roman" panose="02020603050405020304" pitchFamily="18" charset="0"/>
                          </a:rPr>
                          <m:t>R</m:t>
                        </m:r>
                      </m:e>
                      <m:sub>
                        <m:r>
                          <m:rPr>
                            <m:sty m:val="p"/>
                          </m:rPr>
                          <a:rPr lang="en-US">
                            <a:effectLst/>
                            <a:latin typeface="Cambria Math" panose="02040503050406030204" pitchFamily="18" charset="0"/>
                            <a:ea typeface="Yu Mincho"/>
                            <a:cs typeface="Times New Roman" panose="02020603050405020304" pitchFamily="18" charset="0"/>
                          </a:rPr>
                          <m:t>y</m:t>
                        </m:r>
                      </m:sub>
                    </m:sSub>
                    <m:r>
                      <a:rPr lang="en-US">
                        <a:effectLst/>
                        <a:latin typeface="Cambria Math" panose="02040503050406030204" pitchFamily="18" charset="0"/>
                        <a:ea typeface="Yu Mincho"/>
                        <a:cs typeface="Times New Roman" panose="02020603050405020304" pitchFamily="18" charset="0"/>
                      </a:rPr>
                      <m:t>=</m:t>
                    </m:r>
                    <m:f>
                      <m:fPr>
                        <m:ctrlPr>
                          <a:rPr lang="en-US" i="1">
                            <a:effectLst/>
                            <a:latin typeface="Cambria Math" panose="02040503050406030204" pitchFamily="18" charset="0"/>
                            <a:ea typeface="Yu Mincho"/>
                            <a:cs typeface="Times New Roman" panose="02020603050405020304" pitchFamily="18" charset="0"/>
                          </a:rPr>
                        </m:ctrlPr>
                      </m:fPr>
                      <m:num>
                        <m:r>
                          <a:rPr lang="en-US">
                            <a:effectLst/>
                            <a:latin typeface="Cambria Math" panose="02040503050406030204" pitchFamily="18" charset="0"/>
                            <a:ea typeface="Yu Mincho"/>
                            <a:cs typeface="Times New Roman" panose="02020603050405020304" pitchFamily="18" charset="0"/>
                          </a:rPr>
                          <m:t>4</m:t>
                        </m:r>
                        <m:r>
                          <m:rPr>
                            <m:sty m:val="p"/>
                          </m:rPr>
                          <a:rPr lang="en-US">
                            <a:effectLst/>
                            <a:latin typeface="Cambria Math" panose="02040503050406030204" pitchFamily="18" charset="0"/>
                            <a:ea typeface="Yu Mincho"/>
                            <a:cs typeface="Times New Roman" panose="02020603050405020304" pitchFamily="18" charset="0"/>
                          </a:rPr>
                          <m:t>h</m:t>
                        </m:r>
                        <m:d>
                          <m:dPr>
                            <m:ctrlPr>
                              <a:rPr lang="en-US" i="1" smtClean="0">
                                <a:effectLst/>
                                <a:latin typeface="Cambria Math" panose="02040503050406030204" pitchFamily="18" charset="0"/>
                                <a:cs typeface="Times New Roman" panose="02020603050405020304" pitchFamily="18" charset="0"/>
                              </a:rPr>
                            </m:ctrlPr>
                          </m:dPr>
                          <m:e>
                            <m:sSup>
                              <m:sSupPr>
                                <m:ctrlPr>
                                  <a:rPr lang="en-US" i="1" smtClean="0">
                                    <a:effectLst/>
                                    <a:latin typeface="Cambria Math" panose="02040503050406030204" pitchFamily="18" charset="0"/>
                                    <a:cs typeface="Times New Roman" panose="02020603050405020304" pitchFamily="18" charset="0"/>
                                  </a:rPr>
                                </m:ctrlPr>
                              </m:sSupPr>
                              <m:e>
                                <m:r>
                                  <a:rPr lang="en-US" i="1" smtClean="0">
                                    <a:effectLst/>
                                    <a:latin typeface="Cambria Math" panose="02040503050406030204" pitchFamily="18" charset="0"/>
                                    <a:cs typeface="Times New Roman" panose="02020603050405020304" pitchFamily="18" charset="0"/>
                                  </a:rPr>
                                  <m:t>𝑒</m:t>
                                </m:r>
                              </m:e>
                              <m:sup>
                                <m:func>
                                  <m:funcPr>
                                    <m:ctrlPr>
                                      <a:rPr lang="en-US" i="1">
                                        <a:latin typeface="Cambria Math" panose="02040503050406030204" pitchFamily="18" charset="0"/>
                                        <a:cs typeface="Times New Roman" panose="02020603050405020304" pitchFamily="18" charset="0"/>
                                      </a:rPr>
                                    </m:ctrlPr>
                                  </m:funcPr>
                                  <m:fName>
                                    <m:r>
                                      <m:rPr>
                                        <m:sty m:val="p"/>
                                      </m:rPr>
                                      <a:rPr lang="en-US">
                                        <a:latin typeface="Cambria Math" panose="02040503050406030204" pitchFamily="18" charset="0"/>
                                        <a:ea typeface="Yu Mincho"/>
                                        <a:cs typeface="Times New Roman" panose="02020603050405020304" pitchFamily="18" charset="0"/>
                                      </a:rPr>
                                      <m:t>ϑ</m:t>
                                    </m:r>
                                    <m:r>
                                      <a:rPr lang="en-US" b="0" i="0" smtClean="0">
                                        <a:latin typeface="Cambria Math" panose="02040503050406030204" pitchFamily="18" charset="0"/>
                                        <a:ea typeface="Yu Mincho"/>
                                        <a:cs typeface="Times New Roman" panose="02020603050405020304" pitchFamily="18" charset="0"/>
                                      </a:rPr>
                                      <m:t>+</m:t>
                                    </m:r>
                                    <m:r>
                                      <m:rPr>
                                        <m:sty m:val="p"/>
                                      </m:rPr>
                                      <a:rPr lang="en-US">
                                        <a:latin typeface="Cambria Math" panose="02040503050406030204" pitchFamily="18" charset="0"/>
                                        <a:cs typeface="Times New Roman" panose="02020603050405020304" pitchFamily="18" charset="0"/>
                                      </a:rPr>
                                      <m:t>ln</m:t>
                                    </m:r>
                                  </m:fName>
                                  <m:e>
                                    <m:d>
                                      <m:dPr>
                                        <m:ctrlPr>
                                          <a:rPr lang="en-US" i="1">
                                            <a:latin typeface="Cambria Math" panose="02040503050406030204" pitchFamily="18" charset="0"/>
                                            <a:ea typeface="Yu Mincho"/>
                                            <a:cs typeface="Times New Roman" panose="02020603050405020304" pitchFamily="18" charset="0"/>
                                          </a:rPr>
                                        </m:ctrlPr>
                                      </m:dPr>
                                      <m:e>
                                        <m:sSub>
                                          <m:sSubPr>
                                            <m:ctrlPr>
                                              <a:rPr lang="en-US" i="1">
                                                <a:latin typeface="Cambria Math" panose="02040503050406030204" pitchFamily="18" charset="0"/>
                                                <a:ea typeface="Yu Mincho"/>
                                                <a:cs typeface="Times New Roman" panose="02020603050405020304" pitchFamily="18" charset="0"/>
                                              </a:rPr>
                                            </m:ctrlPr>
                                          </m:sSubPr>
                                          <m:e>
                                            <m:r>
                                              <m:rPr>
                                                <m:sty m:val="p"/>
                                              </m:rPr>
                                              <a:rPr lang="en-US">
                                                <a:latin typeface="Cambria Math" panose="02040503050406030204" pitchFamily="18" charset="0"/>
                                                <a:ea typeface="Yu Mincho"/>
                                                <a:cs typeface="Times New Roman" panose="02020603050405020304" pitchFamily="18" charset="0"/>
                                              </a:rPr>
                                              <m:t>R</m:t>
                                            </m:r>
                                          </m:e>
                                          <m:sub>
                                            <m:r>
                                              <a:rPr lang="en-US">
                                                <a:latin typeface="Cambria Math" panose="02040503050406030204" pitchFamily="18" charset="0"/>
                                                <a:ea typeface="Yu Mincho"/>
                                                <a:cs typeface="Times New Roman" panose="02020603050405020304" pitchFamily="18" charset="0"/>
                                              </a:rPr>
                                              <m:t>0</m:t>
                                            </m:r>
                                          </m:sub>
                                        </m:sSub>
                                        <m:sSup>
                                          <m:sSupPr>
                                            <m:ctrlPr>
                                              <a:rPr lang="en-US" i="1">
                                                <a:latin typeface="Cambria Math" panose="02040503050406030204" pitchFamily="18" charset="0"/>
                                                <a:ea typeface="Yu Mincho"/>
                                                <a:cs typeface="Times New Roman" panose="02020603050405020304" pitchFamily="18" charset="0"/>
                                              </a:rPr>
                                            </m:ctrlPr>
                                          </m:sSupPr>
                                          <m:e>
                                            <m:r>
                                              <a:rPr lang="en-US" i="1">
                                                <a:latin typeface="Cambria Math" panose="02040503050406030204" pitchFamily="18" charset="0"/>
                                                <a:ea typeface="Yu Mincho"/>
                                                <a:cs typeface="Times New Roman" panose="02020603050405020304" pitchFamily="18" charset="0"/>
                                              </a:rPr>
                                              <m:t>𝑒</m:t>
                                            </m:r>
                                          </m:e>
                                          <m:sup>
                                            <m:r>
                                              <a:rPr lang="el-GR" i="1">
                                                <a:latin typeface="Cambria Math" panose="02040503050406030204" pitchFamily="18" charset="0"/>
                                                <a:ea typeface="Yu Mincho"/>
                                                <a:cs typeface="Times New Roman" panose="02020603050405020304" pitchFamily="18" charset="0"/>
                                              </a:rPr>
                                              <m:t>𝜔</m:t>
                                            </m:r>
                                            <m:sSubSup>
                                              <m:sSubSupPr>
                                                <m:ctrlPr>
                                                  <a:rPr lang="el-GR" i="1">
                                                    <a:latin typeface="Cambria Math" panose="02040503050406030204" pitchFamily="18" charset="0"/>
                                                    <a:cs typeface="Times New Roman" panose="02020603050405020304" pitchFamily="18" charset="0"/>
                                                  </a:rPr>
                                                </m:ctrlPr>
                                              </m:sSubSupPr>
                                              <m:e>
                                                <m:r>
                                                  <a:rPr lang="en-US" i="1">
                                                    <a:latin typeface="Cambria Math" panose="02040503050406030204" pitchFamily="18" charset="0"/>
                                                    <a:cs typeface="Times New Roman" panose="02020603050405020304" pitchFamily="18" charset="0"/>
                                                  </a:rPr>
                                                  <m:t>𝐼</m:t>
                                                </m:r>
                                              </m:e>
                                              <m:sub>
                                                <m:r>
                                                  <a:rPr lang="en-US" i="1">
                                                    <a:latin typeface="Cambria Math" panose="02040503050406030204" pitchFamily="18" charset="0"/>
                                                    <a:cs typeface="Times New Roman" panose="02020603050405020304" pitchFamily="18" charset="0"/>
                                                  </a:rPr>
                                                  <m:t>𝑆𝑦</m:t>
                                                </m:r>
                                              </m:sub>
                                              <m:sup>
                                                <m:f>
                                                  <m:fPr>
                                                    <m:ctrlPr>
                                                      <a:rPr lang="en-US" i="1">
                                                        <a:latin typeface="Cambria Math" panose="02040503050406030204" pitchFamily="18" charset="0"/>
                                                        <a:cs typeface="Times New Roman" panose="02020603050405020304" pitchFamily="18" charset="0"/>
                                                      </a:rPr>
                                                    </m:ctrlPr>
                                                  </m:fPr>
                                                  <m:num>
                                                    <m:r>
                                                      <a:rPr lang="en-US" i="1">
                                                        <a:latin typeface="Cambria Math" panose="02040503050406030204" pitchFamily="18" charset="0"/>
                                                        <a:cs typeface="Times New Roman" panose="02020603050405020304" pitchFamily="18" charset="0"/>
                                                      </a:rPr>
                                                      <m:t>1</m:t>
                                                    </m:r>
                                                  </m:num>
                                                  <m:den>
                                                    <m:r>
                                                      <a:rPr lang="en-US" i="1">
                                                        <a:latin typeface="Cambria Math" panose="02040503050406030204" pitchFamily="18" charset="0"/>
                                                        <a:cs typeface="Times New Roman" panose="02020603050405020304" pitchFamily="18" charset="0"/>
                                                      </a:rPr>
                                                      <m:t>3</m:t>
                                                    </m:r>
                                                  </m:den>
                                                </m:f>
                                              </m:sup>
                                            </m:sSubSup>
                                          </m:sup>
                                        </m:sSup>
                                      </m:e>
                                    </m:d>
                                  </m:e>
                                </m:func>
                              </m:sup>
                            </m:sSup>
                            <m:r>
                              <a:rPr lang="en-US" i="1">
                                <a:latin typeface="Cambria Math" panose="02040503050406030204" pitchFamily="18" charset="0"/>
                                <a:ea typeface="Yu Mincho"/>
                                <a:cs typeface="Times New Roman" panose="02020603050405020304" pitchFamily="18" charset="0"/>
                              </a:rPr>
                              <m:t>⁡</m:t>
                            </m:r>
                          </m:e>
                        </m:d>
                        <m:sSub>
                          <m:sSubPr>
                            <m:ctrlPr>
                              <a:rPr lang="en-US" i="1">
                                <a:effectLst/>
                                <a:latin typeface="Cambria Math" panose="02040503050406030204" pitchFamily="18" charset="0"/>
                                <a:ea typeface="Yu Mincho"/>
                                <a:cs typeface="Times New Roman" panose="02020603050405020304" pitchFamily="18" charset="0"/>
                              </a:rPr>
                            </m:ctrlPr>
                          </m:sSubPr>
                          <m:e>
                            <m:r>
                              <m:rPr>
                                <m:sty m:val="p"/>
                              </m:rPr>
                              <a:rPr lang="en-US">
                                <a:effectLst/>
                                <a:latin typeface="Cambria Math" panose="02040503050406030204" pitchFamily="18" charset="0"/>
                                <a:ea typeface="Yu Mincho"/>
                                <a:cs typeface="Times New Roman" panose="02020603050405020304" pitchFamily="18" charset="0"/>
                              </a:rPr>
                              <m:t>SB</m:t>
                            </m:r>
                          </m:e>
                          <m:sub>
                            <m:r>
                              <m:rPr>
                                <m:sty m:val="p"/>
                              </m:rPr>
                              <a:rPr lang="en-US">
                                <a:effectLst/>
                                <a:latin typeface="Cambria Math" panose="02040503050406030204" pitchFamily="18" charset="0"/>
                                <a:ea typeface="Yu Mincho"/>
                                <a:cs typeface="Times New Roman" panose="02020603050405020304" pitchFamily="18" charset="0"/>
                              </a:rPr>
                              <m:t>y</m:t>
                            </m:r>
                          </m:sub>
                        </m:sSub>
                      </m:num>
                      <m:den>
                        <m:sSub>
                          <m:sSubPr>
                            <m:ctrlPr>
                              <a:rPr lang="en-US" i="1">
                                <a:effectLst/>
                                <a:latin typeface="Cambria Math" panose="02040503050406030204" pitchFamily="18" charset="0"/>
                                <a:ea typeface="Yu Mincho"/>
                                <a:cs typeface="Times New Roman" panose="02020603050405020304" pitchFamily="18" charset="0"/>
                              </a:rPr>
                            </m:ctrlPr>
                          </m:sSubPr>
                          <m:e>
                            <m:r>
                              <m:rPr>
                                <m:sty m:val="p"/>
                              </m:rPr>
                              <a:rPr lang="en-US">
                                <a:effectLst/>
                                <a:latin typeface="Cambria Math" panose="02040503050406030204" pitchFamily="18" charset="0"/>
                                <a:ea typeface="Yu Mincho"/>
                                <a:cs typeface="Times New Roman" panose="02020603050405020304" pitchFamily="18" charset="0"/>
                              </a:rPr>
                              <m:t>SB</m:t>
                            </m:r>
                          </m:e>
                          <m:sub>
                            <m:r>
                              <a:rPr lang="en-US">
                                <a:effectLst/>
                                <a:latin typeface="Cambria Math" panose="02040503050406030204" pitchFamily="18" charset="0"/>
                                <a:ea typeface="Yu Mincho"/>
                                <a:cs typeface="Times New Roman" panose="02020603050405020304" pitchFamily="18" charset="0"/>
                              </a:rPr>
                              <m:t>0</m:t>
                            </m:r>
                          </m:sub>
                        </m:sSub>
                        <m:d>
                          <m:dPr>
                            <m:ctrlPr>
                              <a:rPr lang="en-US" i="1">
                                <a:effectLst/>
                                <a:latin typeface="Cambria Math" panose="02040503050406030204" pitchFamily="18" charset="0"/>
                                <a:ea typeface="Yu Mincho"/>
                                <a:cs typeface="Times New Roman" panose="02020603050405020304" pitchFamily="18" charset="0"/>
                              </a:rPr>
                            </m:ctrlPr>
                          </m:dPr>
                          <m:e>
                            <m:r>
                              <a:rPr lang="en-US">
                                <a:effectLst/>
                                <a:latin typeface="Cambria Math" panose="02040503050406030204" pitchFamily="18" charset="0"/>
                                <a:ea typeface="Yu Mincho"/>
                                <a:cs typeface="Times New Roman" panose="02020603050405020304" pitchFamily="18" charset="0"/>
                              </a:rPr>
                              <m:t>1</m:t>
                            </m:r>
                            <m:r>
                              <a:rPr lang="en-US" i="1">
                                <a:effectLst/>
                                <a:latin typeface="Cambria Math" panose="02040503050406030204" pitchFamily="18" charset="0"/>
                                <a:ea typeface="Yu Mincho"/>
                                <a:cs typeface="Times New Roman" panose="02020603050405020304" pitchFamily="18" charset="0"/>
                              </a:rPr>
                              <m:t>−</m:t>
                            </m:r>
                            <m:r>
                              <m:rPr>
                                <m:sty m:val="p"/>
                              </m:rPr>
                              <a:rPr lang="en-US">
                                <a:effectLst/>
                                <a:latin typeface="Cambria Math" panose="02040503050406030204" pitchFamily="18" charset="0"/>
                                <a:ea typeface="Yu Mincho"/>
                                <a:cs typeface="Times New Roman" panose="02020603050405020304" pitchFamily="18" charset="0"/>
                              </a:rPr>
                              <m:t>h</m:t>
                            </m:r>
                          </m:e>
                        </m:d>
                        <m:r>
                          <a:rPr lang="en-US">
                            <a:effectLst/>
                            <a:latin typeface="Cambria Math" panose="02040503050406030204" pitchFamily="18" charset="0"/>
                            <a:ea typeface="Yu Mincho"/>
                            <a:cs typeface="Times New Roman" panose="02020603050405020304" pitchFamily="18" charset="0"/>
                          </a:rPr>
                          <m:t>+</m:t>
                        </m:r>
                        <m:sSub>
                          <m:sSubPr>
                            <m:ctrlPr>
                              <a:rPr lang="en-US" i="1">
                                <a:effectLst/>
                                <a:latin typeface="Cambria Math" panose="02040503050406030204" pitchFamily="18" charset="0"/>
                                <a:ea typeface="Yu Mincho"/>
                                <a:cs typeface="Times New Roman" panose="02020603050405020304" pitchFamily="18" charset="0"/>
                              </a:rPr>
                            </m:ctrlPr>
                          </m:sSubPr>
                          <m:e>
                            <m:r>
                              <m:rPr>
                                <m:sty m:val="p"/>
                              </m:rPr>
                              <a:rPr lang="en-US">
                                <a:effectLst/>
                                <a:latin typeface="Cambria Math" panose="02040503050406030204" pitchFamily="18" charset="0"/>
                                <a:ea typeface="Yu Mincho"/>
                                <a:cs typeface="Times New Roman" panose="02020603050405020304" pitchFamily="18" charset="0"/>
                              </a:rPr>
                              <m:t>SB</m:t>
                            </m:r>
                          </m:e>
                          <m:sub>
                            <m:r>
                              <m:rPr>
                                <m:sty m:val="p"/>
                              </m:rPr>
                              <a:rPr lang="en-US">
                                <a:effectLst/>
                                <a:latin typeface="Cambria Math" panose="02040503050406030204" pitchFamily="18" charset="0"/>
                                <a:ea typeface="Yu Mincho"/>
                                <a:cs typeface="Times New Roman" panose="02020603050405020304" pitchFamily="18" charset="0"/>
                              </a:rPr>
                              <m:t>y</m:t>
                            </m:r>
                          </m:sub>
                        </m:sSub>
                        <m:d>
                          <m:dPr>
                            <m:ctrlPr>
                              <a:rPr lang="en-US" i="1">
                                <a:effectLst/>
                                <a:latin typeface="Cambria Math" panose="02040503050406030204" pitchFamily="18" charset="0"/>
                                <a:ea typeface="Yu Mincho"/>
                                <a:cs typeface="Times New Roman" panose="02020603050405020304" pitchFamily="18" charset="0"/>
                              </a:rPr>
                            </m:ctrlPr>
                          </m:dPr>
                          <m:e>
                            <m:r>
                              <a:rPr lang="en-US">
                                <a:effectLst/>
                                <a:latin typeface="Cambria Math" panose="02040503050406030204" pitchFamily="18" charset="0"/>
                                <a:ea typeface="Yu Mincho"/>
                                <a:cs typeface="Times New Roman" panose="02020603050405020304" pitchFamily="18" charset="0"/>
                              </a:rPr>
                              <m:t>5</m:t>
                            </m:r>
                            <m:r>
                              <m:rPr>
                                <m:sty m:val="p"/>
                              </m:rPr>
                              <a:rPr lang="en-US">
                                <a:effectLst/>
                                <a:latin typeface="Cambria Math" panose="02040503050406030204" pitchFamily="18" charset="0"/>
                                <a:ea typeface="Yu Mincho"/>
                                <a:cs typeface="Times New Roman" panose="02020603050405020304" pitchFamily="18" charset="0"/>
                              </a:rPr>
                              <m:t>h</m:t>
                            </m:r>
                            <m:r>
                              <a:rPr lang="en-US" i="1">
                                <a:effectLst/>
                                <a:latin typeface="Cambria Math" panose="02040503050406030204" pitchFamily="18" charset="0"/>
                                <a:ea typeface="Yu Mincho"/>
                                <a:cs typeface="Times New Roman" panose="02020603050405020304" pitchFamily="18" charset="0"/>
                              </a:rPr>
                              <m:t>−</m:t>
                            </m:r>
                            <m:r>
                              <a:rPr lang="en-US">
                                <a:effectLst/>
                                <a:latin typeface="Cambria Math" panose="02040503050406030204" pitchFamily="18" charset="0"/>
                                <a:ea typeface="Yu Mincho"/>
                                <a:cs typeface="Times New Roman" panose="02020603050405020304" pitchFamily="18" charset="0"/>
                              </a:rPr>
                              <m:t>1</m:t>
                            </m:r>
                          </m:e>
                        </m:d>
                      </m:den>
                    </m:f>
                    <m:sSup>
                      <m:sSupPr>
                        <m:ctrlPr>
                          <a:rPr lang="en-US" i="1">
                            <a:effectLst/>
                            <a:latin typeface="Cambria Math" panose="02040503050406030204" pitchFamily="18" charset="0"/>
                            <a:ea typeface="Yu Mincho"/>
                            <a:cs typeface="Times New Roman" panose="02020603050405020304" pitchFamily="18" charset="0"/>
                          </a:rPr>
                        </m:ctrlPr>
                      </m:sSupPr>
                      <m:e>
                        <m:r>
                          <m:rPr>
                            <m:sty m:val="p"/>
                          </m:rPr>
                          <a:rPr lang="en-US">
                            <a:effectLst/>
                            <a:latin typeface="Cambria Math" panose="02040503050406030204" pitchFamily="18" charset="0"/>
                            <a:ea typeface="Calibri" panose="020F0502020204030204" pitchFamily="34" charset="0"/>
                            <a:cs typeface="Times New Roman" panose="02020603050405020304" pitchFamily="18" charset="0"/>
                          </a:rPr>
                          <m:t>e</m:t>
                        </m:r>
                      </m:e>
                      <m:sup>
                        <m:r>
                          <a:rPr lang="en-US" i="1">
                            <a:effectLst/>
                            <a:latin typeface="Cambria Math" panose="02040503050406030204" pitchFamily="18" charset="0"/>
                            <a:ea typeface="Calibri" panose="020F0502020204030204" pitchFamily="34" charset="0"/>
                            <a:cs typeface="Times New Roman" panose="02020603050405020304" pitchFamily="18" charset="0"/>
                          </a:rPr>
                          <m:t>−</m:t>
                        </m:r>
                        <m:r>
                          <a:rPr lang="en-US">
                            <a:effectLst/>
                            <a:latin typeface="Cambria Math" panose="02040503050406030204" pitchFamily="18" charset="0"/>
                            <a:ea typeface="Calibri" panose="020F0502020204030204" pitchFamily="34" charset="0"/>
                            <a:cs typeface="Times New Roman" panose="02020603050405020304" pitchFamily="18" charset="0"/>
                          </a:rPr>
                          <m:t>0.5</m:t>
                        </m:r>
                        <m:sSub>
                          <m:sSubPr>
                            <m:ctrlPr>
                              <a:rPr lang="en-US" i="1">
                                <a:effectLst/>
                                <a:latin typeface="Cambria Math" panose="02040503050406030204" pitchFamily="18" charset="0"/>
                                <a:ea typeface="Calibri" panose="020F0502020204030204" pitchFamily="34" charset="0"/>
                                <a:cs typeface="Times New Roman" panose="02020603050405020304" pitchFamily="18" charset="0"/>
                              </a:rPr>
                            </m:ctrlPr>
                          </m:sSubPr>
                          <m:e>
                            <m:r>
                              <m:rPr>
                                <m:sty m:val="p"/>
                              </m:rPr>
                              <a:rPr lang="en-US">
                                <a:effectLst/>
                                <a:latin typeface="Cambria Math" panose="02040503050406030204" pitchFamily="18" charset="0"/>
                                <a:ea typeface="Calibri" panose="020F0502020204030204" pitchFamily="34" charset="0"/>
                                <a:cs typeface="Times New Roman" panose="02020603050405020304" pitchFamily="18" charset="0"/>
                              </a:rPr>
                              <m:t>b</m:t>
                            </m:r>
                          </m:e>
                          <m:sub>
                            <m:r>
                              <m:rPr>
                                <m:sty m:val="p"/>
                              </m:rPr>
                              <a:rPr lang="en-US">
                                <a:effectLst/>
                                <a:latin typeface="Cambria Math" panose="02040503050406030204" pitchFamily="18" charset="0"/>
                                <a:ea typeface="Calibri" panose="020F0502020204030204" pitchFamily="34" charset="0"/>
                                <a:cs typeface="Times New Roman" panose="02020603050405020304" pitchFamily="18" charset="0"/>
                              </a:rPr>
                              <m:t>y</m:t>
                            </m:r>
                          </m:sub>
                        </m:sSub>
                        <m:sSubSup>
                          <m:sSubSupPr>
                            <m:ctrlPr>
                              <a:rPr lang="en-US" i="1">
                                <a:effectLst/>
                                <a:latin typeface="Cambria Math" panose="02040503050406030204" pitchFamily="18" charset="0"/>
                                <a:ea typeface="Calibri" panose="020F0502020204030204" pitchFamily="34" charset="0"/>
                                <a:cs typeface="Times New Roman" panose="02020603050405020304" pitchFamily="18" charset="0"/>
                              </a:rPr>
                            </m:ctrlPr>
                          </m:sSubSupPr>
                          <m:e>
                            <m:r>
                              <m:rPr>
                                <m:sty m:val="p"/>
                              </m:rPr>
                              <a:rPr lang="en-US">
                                <a:effectLst/>
                                <a:latin typeface="Cambria Math" panose="02040503050406030204" pitchFamily="18" charset="0"/>
                                <a:ea typeface="Calibri" panose="020F0502020204030204" pitchFamily="34" charset="0"/>
                                <a:cs typeface="Times New Roman" panose="02020603050405020304" pitchFamily="18" charset="0"/>
                              </a:rPr>
                              <m:t>σ</m:t>
                            </m:r>
                          </m:e>
                          <m:sub>
                            <m:r>
                              <m:rPr>
                                <m:sty m:val="p"/>
                              </m:rPr>
                              <a:rPr lang="en-US">
                                <a:effectLst/>
                                <a:latin typeface="Cambria Math" panose="02040503050406030204" pitchFamily="18" charset="0"/>
                                <a:ea typeface="Calibri" panose="020F0502020204030204" pitchFamily="34" charset="0"/>
                                <a:cs typeface="Times New Roman" panose="02020603050405020304" pitchFamily="18" charset="0"/>
                              </a:rPr>
                              <m:t>R</m:t>
                            </m:r>
                          </m:sub>
                          <m:sup>
                            <m:r>
                              <a:rPr lang="en-US">
                                <a:effectLst/>
                                <a:latin typeface="Cambria Math" panose="02040503050406030204" pitchFamily="18" charset="0"/>
                                <a:ea typeface="Calibri" panose="020F0502020204030204" pitchFamily="34" charset="0"/>
                                <a:cs typeface="Times New Roman" panose="02020603050405020304" pitchFamily="18" charset="0"/>
                              </a:rPr>
                              <m:t>2</m:t>
                            </m:r>
                          </m:sup>
                        </m:sSubSup>
                        <m:r>
                          <a:rPr lang="en-US">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US" i="1">
                                <a:effectLst/>
                                <a:latin typeface="Cambria Math" panose="02040503050406030204" pitchFamily="18" charset="0"/>
                                <a:ea typeface="Calibri" panose="020F0502020204030204" pitchFamily="34" charset="0"/>
                                <a:cs typeface="Times New Roman" panose="02020603050405020304" pitchFamily="18" charset="0"/>
                              </a:rPr>
                            </m:ctrlPr>
                          </m:sSubPr>
                          <m:e>
                            <m:acc>
                              <m:accPr>
                                <m:chr m:val="̃"/>
                                <m:ctrlPr>
                                  <a:rPr lang="en-US" i="1">
                                    <a:effectLst/>
                                    <a:latin typeface="Cambria Math" panose="02040503050406030204" pitchFamily="18" charset="0"/>
                                    <a:ea typeface="Calibri" panose="020F0502020204030204" pitchFamily="34" charset="0"/>
                                    <a:cs typeface="Times New Roman" panose="02020603050405020304" pitchFamily="18" charset="0"/>
                                  </a:rPr>
                                </m:ctrlPr>
                              </m:accPr>
                              <m:e>
                                <m:r>
                                  <m:rPr>
                                    <m:sty m:val="p"/>
                                  </m:rPr>
                                  <a:rPr lang="en-US">
                                    <a:effectLst/>
                                    <a:latin typeface="Cambria Math" panose="02040503050406030204" pitchFamily="18" charset="0"/>
                                    <a:ea typeface="Calibri" panose="020F0502020204030204" pitchFamily="34" charset="0"/>
                                    <a:cs typeface="Times New Roman" panose="02020603050405020304" pitchFamily="18" charset="0"/>
                                  </a:rPr>
                                  <m:t>R</m:t>
                                </m:r>
                              </m:e>
                            </m:acc>
                          </m:e>
                          <m:sub>
                            <m:r>
                              <m:rPr>
                                <m:sty m:val="p"/>
                              </m:rPr>
                              <a:rPr lang="en-US">
                                <a:effectLst/>
                                <a:latin typeface="Cambria Math" panose="02040503050406030204" pitchFamily="18" charset="0"/>
                                <a:ea typeface="Calibri" panose="020F0502020204030204" pitchFamily="34" charset="0"/>
                                <a:cs typeface="Times New Roman" panose="02020603050405020304" pitchFamily="18" charset="0"/>
                              </a:rPr>
                              <m:t>y</m:t>
                            </m:r>
                          </m:sub>
                        </m:sSub>
                      </m:sup>
                    </m:sSup>
                  </m:oMath>
                </a14:m>
                <a:r>
                  <a:rPr lang="en-US" dirty="0">
                    <a:effectLst/>
                    <a:latin typeface="Times New Roman" panose="02020603050405020304" pitchFamily="18" charset="0"/>
                    <a:ea typeface="Yu Mincho"/>
                    <a:cs typeface="Times New Roman" panose="02020603050405020304" pitchFamily="18" charset="0"/>
                  </a:rPr>
                  <a:t>, </a:t>
                </a:r>
                <a:r>
                  <a:rPr lang="en-US" dirty="0">
                    <a:latin typeface="Times New Roman" panose="02020603050405020304" pitchFamily="18" charset="0"/>
                    <a:ea typeface="Yu Mincho"/>
                    <a:cs typeface="Times New Roman" panose="02020603050405020304" pitchFamily="18" charset="0"/>
                  </a:rPr>
                  <a:t>if y ≥ 1977 → </a:t>
                </a:r>
                <a14:m>
                  <m:oMath xmlns:m="http://schemas.openxmlformats.org/officeDocument/2006/math">
                    <m:r>
                      <m:rPr>
                        <m:sty m:val="p"/>
                      </m:rPr>
                      <a:rPr lang="en-US">
                        <a:latin typeface="Cambria Math" panose="02040503050406030204" pitchFamily="18" charset="0"/>
                        <a:ea typeface="Yu Mincho"/>
                        <a:cs typeface="Times New Roman" panose="02020603050405020304" pitchFamily="18" charset="0"/>
                      </a:rPr>
                      <m:t>ϑ</m:t>
                    </m:r>
                  </m:oMath>
                </a14:m>
                <a:r>
                  <a:rPr lang="en-US" dirty="0">
                    <a:latin typeface="Times New Roman" panose="02020603050405020304" pitchFamily="18" charset="0"/>
                    <a:ea typeface="Yu Mincho"/>
                    <a:cs typeface="Times New Roman" panose="02020603050405020304" pitchFamily="18" charset="0"/>
                  </a:rPr>
                  <a:t> </a:t>
                </a:r>
                <a:r>
                  <a:rPr lang="en-US" dirty="0" smtClean="0">
                    <a:latin typeface="Times New Roman" panose="02020603050405020304" pitchFamily="18" charset="0"/>
                    <a:ea typeface="Yu Mincho"/>
                    <a:cs typeface="Times New Roman" panose="02020603050405020304" pitchFamily="18" charset="0"/>
                  </a:rPr>
                  <a:t>=0  </a:t>
                </a:r>
                <a:r>
                  <a:rPr lang="en-US" dirty="0" smtClean="0">
                    <a:effectLst/>
                    <a:latin typeface="Times New Roman" panose="02020603050405020304" pitchFamily="18" charset="0"/>
                    <a:ea typeface="Yu Mincho"/>
                    <a:cs typeface="Times New Roman" panose="02020603050405020304" pitchFamily="18" charset="0"/>
                  </a:rPr>
                  <a:t>where </a:t>
                </a:r>
                <a14:m>
                  <m:oMath xmlns:m="http://schemas.openxmlformats.org/officeDocument/2006/math">
                    <m:sSub>
                      <m:sSubPr>
                        <m:ctrlPr>
                          <a:rPr lang="en-US" i="1">
                            <a:effectLst/>
                            <a:latin typeface="Cambria Math" panose="02040503050406030204" pitchFamily="18" charset="0"/>
                            <a:ea typeface="Yu Mincho"/>
                            <a:cs typeface="Times New Roman" panose="02020603050405020304" pitchFamily="18" charset="0"/>
                          </a:rPr>
                        </m:ctrlPr>
                      </m:sSubPr>
                      <m:e>
                        <m:acc>
                          <m:accPr>
                            <m:chr m:val="̃"/>
                            <m:ctrlPr>
                              <a:rPr lang="en-US" i="1">
                                <a:effectLst/>
                                <a:latin typeface="Cambria Math" panose="02040503050406030204" pitchFamily="18" charset="0"/>
                                <a:ea typeface="Yu Mincho"/>
                                <a:cs typeface="Times New Roman" panose="02020603050405020304" pitchFamily="18" charset="0"/>
                              </a:rPr>
                            </m:ctrlPr>
                          </m:accPr>
                          <m:e>
                            <m:r>
                              <m:rPr>
                                <m:sty m:val="p"/>
                              </m:rPr>
                              <a:rPr lang="en-US">
                                <a:effectLst/>
                                <a:latin typeface="Cambria Math" panose="02040503050406030204" pitchFamily="18" charset="0"/>
                                <a:ea typeface="Yu Mincho"/>
                                <a:cs typeface="Times New Roman" panose="02020603050405020304" pitchFamily="18" charset="0"/>
                              </a:rPr>
                              <m:t>R</m:t>
                            </m:r>
                          </m:e>
                        </m:acc>
                      </m:e>
                      <m:sub>
                        <m:r>
                          <m:rPr>
                            <m:sty m:val="p"/>
                          </m:rPr>
                          <a:rPr lang="en-US">
                            <a:effectLst/>
                            <a:latin typeface="Cambria Math" panose="02040503050406030204" pitchFamily="18" charset="0"/>
                            <a:ea typeface="Yu Mincho"/>
                            <a:cs typeface="Times New Roman" panose="02020603050405020304" pitchFamily="18" charset="0"/>
                          </a:rPr>
                          <m:t>Y</m:t>
                        </m:r>
                      </m:sub>
                    </m:sSub>
                    <m:r>
                      <a:rPr lang="en-US">
                        <a:effectLst/>
                        <a:latin typeface="Cambria Math" panose="02040503050406030204" pitchFamily="18" charset="0"/>
                        <a:ea typeface="Yu Mincho"/>
                        <a:cs typeface="Times New Roman" panose="02020603050405020304" pitchFamily="18" charset="0"/>
                      </a:rPr>
                      <m:t>=</m:t>
                    </m:r>
                    <m:r>
                      <m:rPr>
                        <m:sty m:val="p"/>
                      </m:rPr>
                      <a:rPr lang="en-US">
                        <a:effectLst/>
                        <a:latin typeface="Cambria Math" panose="02040503050406030204" pitchFamily="18" charset="0"/>
                        <a:ea typeface="Yu Mincho"/>
                        <a:cs typeface="Times New Roman" panose="02020603050405020304" pitchFamily="18" charset="0"/>
                      </a:rPr>
                      <m:t>N</m:t>
                    </m:r>
                    <m:d>
                      <m:dPr>
                        <m:ctrlPr>
                          <a:rPr lang="en-US" i="1">
                            <a:effectLst/>
                            <a:latin typeface="Cambria Math" panose="02040503050406030204" pitchFamily="18" charset="0"/>
                            <a:ea typeface="Yu Mincho"/>
                            <a:cs typeface="Times New Roman" panose="02020603050405020304" pitchFamily="18" charset="0"/>
                          </a:rPr>
                        </m:ctrlPr>
                      </m:dPr>
                      <m:e>
                        <m:r>
                          <a:rPr lang="en-US">
                            <a:effectLst/>
                            <a:latin typeface="Cambria Math" panose="02040503050406030204" pitchFamily="18" charset="0"/>
                            <a:ea typeface="Yu Mincho"/>
                            <a:cs typeface="Times New Roman" panose="02020603050405020304" pitchFamily="18" charset="0"/>
                          </a:rPr>
                          <m:t>0; </m:t>
                        </m:r>
                        <m:sSubSup>
                          <m:sSubSupPr>
                            <m:ctrlPr>
                              <a:rPr lang="en-US" i="1">
                                <a:effectLst/>
                                <a:latin typeface="Cambria Math" panose="02040503050406030204" pitchFamily="18" charset="0"/>
                                <a:ea typeface="Yu Mincho"/>
                                <a:cs typeface="Times New Roman" panose="02020603050405020304" pitchFamily="18" charset="0"/>
                              </a:rPr>
                            </m:ctrlPr>
                          </m:sSubSupPr>
                          <m:e>
                            <m:r>
                              <m:rPr>
                                <m:sty m:val="p"/>
                              </m:rPr>
                              <a:rPr lang="en-US">
                                <a:effectLst/>
                                <a:latin typeface="Cambria Math" panose="02040503050406030204" pitchFamily="18" charset="0"/>
                                <a:ea typeface="Yu Mincho"/>
                                <a:cs typeface="Times New Roman" panose="02020603050405020304" pitchFamily="18" charset="0"/>
                              </a:rPr>
                              <m:t>σ</m:t>
                            </m:r>
                          </m:e>
                          <m:sub>
                            <m:r>
                              <m:rPr>
                                <m:sty m:val="p"/>
                              </m:rPr>
                              <a:rPr lang="en-US">
                                <a:effectLst/>
                                <a:latin typeface="Cambria Math" panose="02040503050406030204" pitchFamily="18" charset="0"/>
                                <a:ea typeface="Yu Mincho"/>
                                <a:cs typeface="Times New Roman" panose="02020603050405020304" pitchFamily="18" charset="0"/>
                              </a:rPr>
                              <m:t>R</m:t>
                            </m:r>
                          </m:sub>
                          <m:sup>
                            <m:r>
                              <a:rPr lang="en-US">
                                <a:effectLst/>
                                <a:latin typeface="Cambria Math" panose="02040503050406030204" pitchFamily="18" charset="0"/>
                                <a:ea typeface="Yu Mincho"/>
                                <a:cs typeface="Times New Roman" panose="02020603050405020304" pitchFamily="18" charset="0"/>
                              </a:rPr>
                              <m:t>2</m:t>
                            </m:r>
                          </m:sup>
                        </m:sSubSup>
                      </m:e>
                    </m:d>
                  </m:oMath>
                </a14:m>
                <a:r>
                  <a:rPr lang="en-US" dirty="0" smtClean="0">
                    <a:effectLst/>
                    <a:latin typeface="Times New Roman" panose="02020603050405020304" pitchFamily="18" charset="0"/>
                    <a:ea typeface="Calibri" panose="020F0502020204030204" pitchFamily="34" charset="0"/>
                    <a:cs typeface="Times New Roman" panose="02020603050405020304" pitchFamily="18" charset="0"/>
                  </a:rPr>
                  <a:t> </a:t>
                </a:r>
              </a:p>
              <a:p>
                <a:pPr>
                  <a:lnSpc>
                    <a:spcPct val="107000"/>
                  </a:lnSpc>
                  <a:spcAft>
                    <a:spcPts val="800"/>
                  </a:spcAft>
                </a:pPr>
                <a:r>
                  <a:rPr lang="en-US" dirty="0" smtClean="0">
                    <a:effectLst/>
                    <a:latin typeface="Times New Roman" panose="02020603050405020304" pitchFamily="18" charset="0"/>
                    <a:ea typeface="Calibri" panose="020F0502020204030204" pitchFamily="34" charset="0"/>
                    <a:cs typeface="Times New Roman" panose="02020603050405020304" pitchFamily="18" charset="0"/>
                  </a:rPr>
                  <a:t>Where h = 1,  </a:t>
                </a:r>
                <a14:m>
                  <m:oMath xmlns:m="http://schemas.openxmlformats.org/officeDocument/2006/math">
                    <m:sSub>
                      <m:sSubPr>
                        <m:ctrlPr>
                          <a:rPr lang="en-US" i="1">
                            <a:latin typeface="Cambria Math" panose="02040503050406030204" pitchFamily="18" charset="0"/>
                            <a:ea typeface="Yu Mincho"/>
                            <a:cs typeface="Times New Roman" panose="02020603050405020304" pitchFamily="18" charset="0"/>
                          </a:rPr>
                        </m:ctrlPr>
                      </m:sSubPr>
                      <m:e>
                        <m:r>
                          <m:rPr>
                            <m:sty m:val="p"/>
                          </m:rPr>
                          <a:rPr lang="en-US">
                            <a:latin typeface="Cambria Math" panose="02040503050406030204" pitchFamily="18" charset="0"/>
                            <a:ea typeface="Yu Mincho"/>
                            <a:cs typeface="Times New Roman" panose="02020603050405020304" pitchFamily="18" charset="0"/>
                          </a:rPr>
                          <m:t>R</m:t>
                        </m:r>
                      </m:e>
                      <m:sub>
                        <m:r>
                          <m:rPr>
                            <m:sty m:val="p"/>
                          </m:rPr>
                          <a:rPr lang="en-US">
                            <a:latin typeface="Cambria Math" panose="02040503050406030204" pitchFamily="18" charset="0"/>
                            <a:ea typeface="Yu Mincho"/>
                            <a:cs typeface="Times New Roman" panose="02020603050405020304" pitchFamily="18" charset="0"/>
                          </a:rPr>
                          <m:t>y</m:t>
                        </m:r>
                      </m:sub>
                    </m:sSub>
                    <m:r>
                      <a:rPr lang="en-US">
                        <a:latin typeface="Cambria Math" panose="02040503050406030204" pitchFamily="18" charset="0"/>
                        <a:ea typeface="Yu Mincho"/>
                        <a:cs typeface="Times New Roman" panose="02020603050405020304" pitchFamily="18" charset="0"/>
                      </a:rPr>
                      <m:t>=</m:t>
                    </m:r>
                    <m:sSup>
                      <m:sSupPr>
                        <m:ctrlPr>
                          <a:rPr lang="en-US" i="1">
                            <a:latin typeface="Cambria Math" panose="02040503050406030204" pitchFamily="18" charset="0"/>
                            <a:cs typeface="Times New Roman" panose="02020603050405020304" pitchFamily="18" charset="0"/>
                          </a:rPr>
                        </m:ctrlPr>
                      </m:sSupPr>
                      <m:e>
                        <m:r>
                          <a:rPr lang="en-US" i="1">
                            <a:latin typeface="Cambria Math" panose="02040503050406030204" pitchFamily="18" charset="0"/>
                            <a:cs typeface="Times New Roman" panose="02020603050405020304" pitchFamily="18" charset="0"/>
                          </a:rPr>
                          <m:t>𝑒</m:t>
                        </m:r>
                      </m:e>
                      <m:sup>
                        <m:func>
                          <m:funcPr>
                            <m:ctrlPr>
                              <a:rPr lang="en-US" i="1">
                                <a:latin typeface="Cambria Math" panose="02040503050406030204" pitchFamily="18" charset="0"/>
                                <a:cs typeface="Times New Roman" panose="02020603050405020304" pitchFamily="18" charset="0"/>
                              </a:rPr>
                            </m:ctrlPr>
                          </m:funcPr>
                          <m:fName>
                            <m:r>
                              <m:rPr>
                                <m:sty m:val="p"/>
                              </m:rPr>
                              <a:rPr lang="en-US">
                                <a:latin typeface="Cambria Math" panose="02040503050406030204" pitchFamily="18" charset="0"/>
                                <a:ea typeface="Yu Mincho"/>
                                <a:cs typeface="Times New Roman" panose="02020603050405020304" pitchFamily="18" charset="0"/>
                              </a:rPr>
                              <m:t>ϑ</m:t>
                            </m:r>
                            <m:r>
                              <a:rPr lang="en-US" b="0" i="0" smtClean="0">
                                <a:latin typeface="Cambria Math" panose="02040503050406030204" pitchFamily="18" charset="0"/>
                                <a:ea typeface="Yu Mincho"/>
                                <a:cs typeface="Times New Roman" panose="02020603050405020304" pitchFamily="18" charset="0"/>
                              </a:rPr>
                              <m:t>+</m:t>
                            </m:r>
                            <m:r>
                              <m:rPr>
                                <m:sty m:val="p"/>
                              </m:rPr>
                              <a:rPr lang="en-US">
                                <a:latin typeface="Cambria Math" panose="02040503050406030204" pitchFamily="18" charset="0"/>
                                <a:cs typeface="Times New Roman" panose="02020603050405020304" pitchFamily="18" charset="0"/>
                              </a:rPr>
                              <m:t>ln</m:t>
                            </m:r>
                          </m:fName>
                          <m:e>
                            <m:d>
                              <m:dPr>
                                <m:ctrlPr>
                                  <a:rPr lang="en-US" i="1">
                                    <a:latin typeface="Cambria Math" panose="02040503050406030204" pitchFamily="18" charset="0"/>
                                    <a:ea typeface="Yu Mincho"/>
                                    <a:cs typeface="Times New Roman" panose="02020603050405020304" pitchFamily="18" charset="0"/>
                                  </a:rPr>
                                </m:ctrlPr>
                              </m:dPr>
                              <m:e>
                                <m:sSub>
                                  <m:sSubPr>
                                    <m:ctrlPr>
                                      <a:rPr lang="en-US" i="1">
                                        <a:latin typeface="Cambria Math" panose="02040503050406030204" pitchFamily="18" charset="0"/>
                                        <a:ea typeface="Yu Mincho"/>
                                        <a:cs typeface="Times New Roman" panose="02020603050405020304" pitchFamily="18" charset="0"/>
                                      </a:rPr>
                                    </m:ctrlPr>
                                  </m:sSubPr>
                                  <m:e>
                                    <m:r>
                                      <m:rPr>
                                        <m:sty m:val="p"/>
                                      </m:rPr>
                                      <a:rPr lang="en-US">
                                        <a:latin typeface="Cambria Math" panose="02040503050406030204" pitchFamily="18" charset="0"/>
                                        <a:ea typeface="Yu Mincho"/>
                                        <a:cs typeface="Times New Roman" panose="02020603050405020304" pitchFamily="18" charset="0"/>
                                      </a:rPr>
                                      <m:t>R</m:t>
                                    </m:r>
                                  </m:e>
                                  <m:sub>
                                    <m:r>
                                      <a:rPr lang="en-US">
                                        <a:latin typeface="Cambria Math" panose="02040503050406030204" pitchFamily="18" charset="0"/>
                                        <a:ea typeface="Yu Mincho"/>
                                        <a:cs typeface="Times New Roman" panose="02020603050405020304" pitchFamily="18" charset="0"/>
                                      </a:rPr>
                                      <m:t>0</m:t>
                                    </m:r>
                                  </m:sub>
                                </m:sSub>
                                <m:sSup>
                                  <m:sSupPr>
                                    <m:ctrlPr>
                                      <a:rPr lang="en-US" i="1">
                                        <a:latin typeface="Cambria Math" panose="02040503050406030204" pitchFamily="18" charset="0"/>
                                        <a:ea typeface="Yu Mincho"/>
                                        <a:cs typeface="Times New Roman" panose="02020603050405020304" pitchFamily="18" charset="0"/>
                                      </a:rPr>
                                    </m:ctrlPr>
                                  </m:sSupPr>
                                  <m:e>
                                    <m:r>
                                      <a:rPr lang="en-US" i="1">
                                        <a:latin typeface="Cambria Math" panose="02040503050406030204" pitchFamily="18" charset="0"/>
                                        <a:ea typeface="Yu Mincho"/>
                                        <a:cs typeface="Times New Roman" panose="02020603050405020304" pitchFamily="18" charset="0"/>
                                      </a:rPr>
                                      <m:t>𝑒</m:t>
                                    </m:r>
                                  </m:e>
                                  <m:sup>
                                    <m:r>
                                      <a:rPr lang="el-GR" i="1">
                                        <a:latin typeface="Cambria Math" panose="02040503050406030204" pitchFamily="18" charset="0"/>
                                        <a:ea typeface="Yu Mincho"/>
                                        <a:cs typeface="Times New Roman" panose="02020603050405020304" pitchFamily="18" charset="0"/>
                                      </a:rPr>
                                      <m:t>𝜔</m:t>
                                    </m:r>
                                    <m:sSubSup>
                                      <m:sSubSupPr>
                                        <m:ctrlPr>
                                          <a:rPr lang="el-GR" i="1">
                                            <a:latin typeface="Cambria Math" panose="02040503050406030204" pitchFamily="18" charset="0"/>
                                            <a:cs typeface="Times New Roman" panose="02020603050405020304" pitchFamily="18" charset="0"/>
                                          </a:rPr>
                                        </m:ctrlPr>
                                      </m:sSubSupPr>
                                      <m:e>
                                        <m:r>
                                          <a:rPr lang="en-US" i="1">
                                            <a:latin typeface="Cambria Math" panose="02040503050406030204" pitchFamily="18" charset="0"/>
                                            <a:cs typeface="Times New Roman" panose="02020603050405020304" pitchFamily="18" charset="0"/>
                                          </a:rPr>
                                          <m:t>𝐼</m:t>
                                        </m:r>
                                      </m:e>
                                      <m:sub>
                                        <m:r>
                                          <a:rPr lang="en-US" i="1">
                                            <a:latin typeface="Cambria Math" panose="02040503050406030204" pitchFamily="18" charset="0"/>
                                            <a:cs typeface="Times New Roman" panose="02020603050405020304" pitchFamily="18" charset="0"/>
                                          </a:rPr>
                                          <m:t>𝑆𝑦</m:t>
                                        </m:r>
                                      </m:sub>
                                      <m:sup>
                                        <m:f>
                                          <m:fPr>
                                            <m:ctrlPr>
                                              <a:rPr lang="en-US" i="1">
                                                <a:latin typeface="Cambria Math" panose="02040503050406030204" pitchFamily="18" charset="0"/>
                                                <a:cs typeface="Times New Roman" panose="02020603050405020304" pitchFamily="18" charset="0"/>
                                              </a:rPr>
                                            </m:ctrlPr>
                                          </m:fPr>
                                          <m:num>
                                            <m:r>
                                              <a:rPr lang="en-US" i="1">
                                                <a:latin typeface="Cambria Math" panose="02040503050406030204" pitchFamily="18" charset="0"/>
                                                <a:cs typeface="Times New Roman" panose="02020603050405020304" pitchFamily="18" charset="0"/>
                                              </a:rPr>
                                              <m:t>1</m:t>
                                            </m:r>
                                          </m:num>
                                          <m:den>
                                            <m:r>
                                              <a:rPr lang="en-US" i="1">
                                                <a:latin typeface="Cambria Math" panose="02040503050406030204" pitchFamily="18" charset="0"/>
                                                <a:cs typeface="Times New Roman" panose="02020603050405020304" pitchFamily="18" charset="0"/>
                                              </a:rPr>
                                              <m:t>3</m:t>
                                            </m:r>
                                          </m:den>
                                        </m:f>
                                      </m:sup>
                                    </m:sSubSup>
                                  </m:sup>
                                </m:sSup>
                              </m:e>
                            </m:d>
                          </m:e>
                        </m:func>
                      </m:sup>
                    </m:sSup>
                    <m:sSup>
                      <m:sSupPr>
                        <m:ctrlPr>
                          <a:rPr lang="en-US" i="1" smtClean="0">
                            <a:latin typeface="Cambria Math" panose="02040503050406030204" pitchFamily="18" charset="0"/>
                            <a:ea typeface="Yu Mincho"/>
                            <a:cs typeface="Times New Roman" panose="02020603050405020304" pitchFamily="18" charset="0"/>
                          </a:rPr>
                        </m:ctrlPr>
                      </m:sSupPr>
                      <m:e>
                        <m:r>
                          <a:rPr lang="en-US" i="1" smtClean="0">
                            <a:latin typeface="Cambria Math" panose="02040503050406030204" pitchFamily="18" charset="0"/>
                            <a:ea typeface="Yu Mincho"/>
                            <a:cs typeface="Times New Roman" panose="02020603050405020304" pitchFamily="18" charset="0"/>
                          </a:rPr>
                          <m:t>𝑒</m:t>
                        </m:r>
                      </m:e>
                      <m:sup>
                        <m:r>
                          <a:rPr lang="en-US" i="1" smtClean="0">
                            <a:latin typeface="Cambria Math" panose="02040503050406030204" pitchFamily="18" charset="0"/>
                            <a:ea typeface="Yu Mincho"/>
                            <a:cs typeface="Times New Roman" panose="02020603050405020304" pitchFamily="18" charset="0"/>
                          </a:rPr>
                          <m:t>−</m:t>
                        </m:r>
                        <m:r>
                          <a:rPr lang="en-US">
                            <a:latin typeface="Cambria Math" panose="02040503050406030204" pitchFamily="18" charset="0"/>
                            <a:ea typeface="Calibri" panose="020F0502020204030204" pitchFamily="34" charset="0"/>
                            <a:cs typeface="Times New Roman" panose="02020603050405020304" pitchFamily="18" charset="0"/>
                          </a:rPr>
                          <m:t>0.5</m:t>
                        </m:r>
                        <m:sSub>
                          <m:sSubPr>
                            <m:ctrlPr>
                              <a:rPr lang="en-US" i="1">
                                <a:latin typeface="Cambria Math" panose="02040503050406030204" pitchFamily="18" charset="0"/>
                                <a:ea typeface="Calibri" panose="020F0502020204030204" pitchFamily="34" charset="0"/>
                                <a:cs typeface="Times New Roman" panose="02020603050405020304" pitchFamily="18" charset="0"/>
                              </a:rPr>
                            </m:ctrlPr>
                          </m:sSubPr>
                          <m:e>
                            <m:r>
                              <m:rPr>
                                <m:sty m:val="p"/>
                              </m:rPr>
                              <a:rPr lang="en-US">
                                <a:latin typeface="Cambria Math" panose="02040503050406030204" pitchFamily="18" charset="0"/>
                                <a:ea typeface="Calibri" panose="020F0502020204030204" pitchFamily="34" charset="0"/>
                                <a:cs typeface="Times New Roman" panose="02020603050405020304" pitchFamily="18" charset="0"/>
                              </a:rPr>
                              <m:t>b</m:t>
                            </m:r>
                          </m:e>
                          <m:sub>
                            <m:r>
                              <m:rPr>
                                <m:sty m:val="p"/>
                              </m:rPr>
                              <a:rPr lang="en-US">
                                <a:latin typeface="Cambria Math" panose="02040503050406030204" pitchFamily="18" charset="0"/>
                                <a:ea typeface="Calibri" panose="020F0502020204030204" pitchFamily="34" charset="0"/>
                                <a:cs typeface="Times New Roman" panose="02020603050405020304" pitchFamily="18" charset="0"/>
                              </a:rPr>
                              <m:t>y</m:t>
                            </m:r>
                          </m:sub>
                        </m:sSub>
                        <m:sSubSup>
                          <m:sSubSupPr>
                            <m:ctrlPr>
                              <a:rPr lang="en-US" i="1">
                                <a:latin typeface="Cambria Math" panose="02040503050406030204" pitchFamily="18" charset="0"/>
                                <a:ea typeface="Calibri" panose="020F0502020204030204" pitchFamily="34" charset="0"/>
                                <a:cs typeface="Times New Roman" panose="02020603050405020304" pitchFamily="18" charset="0"/>
                              </a:rPr>
                            </m:ctrlPr>
                          </m:sSubSupPr>
                          <m:e>
                            <m:r>
                              <m:rPr>
                                <m:sty m:val="p"/>
                              </m:rPr>
                              <a:rPr lang="en-US">
                                <a:latin typeface="Cambria Math" panose="02040503050406030204" pitchFamily="18" charset="0"/>
                                <a:ea typeface="Calibri" panose="020F0502020204030204" pitchFamily="34" charset="0"/>
                                <a:cs typeface="Times New Roman" panose="02020603050405020304" pitchFamily="18" charset="0"/>
                              </a:rPr>
                              <m:t>σ</m:t>
                            </m:r>
                          </m:e>
                          <m:sub>
                            <m:r>
                              <m:rPr>
                                <m:sty m:val="p"/>
                              </m:rPr>
                              <a:rPr lang="en-US">
                                <a:latin typeface="Cambria Math" panose="02040503050406030204" pitchFamily="18" charset="0"/>
                                <a:ea typeface="Calibri" panose="020F0502020204030204" pitchFamily="34" charset="0"/>
                                <a:cs typeface="Times New Roman" panose="02020603050405020304" pitchFamily="18" charset="0"/>
                              </a:rPr>
                              <m:t>R</m:t>
                            </m:r>
                          </m:sub>
                          <m:sup>
                            <m:r>
                              <a:rPr lang="en-US">
                                <a:latin typeface="Cambria Math" panose="02040503050406030204" pitchFamily="18" charset="0"/>
                                <a:ea typeface="Calibri" panose="020F0502020204030204" pitchFamily="34" charset="0"/>
                                <a:cs typeface="Times New Roman" panose="02020603050405020304" pitchFamily="18" charset="0"/>
                              </a:rPr>
                              <m:t>2</m:t>
                            </m:r>
                          </m:sup>
                        </m:sSubSup>
                        <m:r>
                          <a:rPr lang="en-US">
                            <a:latin typeface="Cambria Math" panose="02040503050406030204" pitchFamily="18" charset="0"/>
                            <a:ea typeface="Calibri" panose="020F0502020204030204" pitchFamily="34" charset="0"/>
                            <a:cs typeface="Times New Roman" panose="02020603050405020304" pitchFamily="18" charset="0"/>
                          </a:rPr>
                          <m:t>+</m:t>
                        </m:r>
                        <m:sSub>
                          <m:sSubPr>
                            <m:ctrlPr>
                              <a:rPr lang="en-US" i="1">
                                <a:latin typeface="Cambria Math" panose="02040503050406030204" pitchFamily="18" charset="0"/>
                                <a:ea typeface="Calibri" panose="020F0502020204030204" pitchFamily="34" charset="0"/>
                                <a:cs typeface="Times New Roman" panose="02020603050405020304" pitchFamily="18" charset="0"/>
                              </a:rPr>
                            </m:ctrlPr>
                          </m:sSubPr>
                          <m:e>
                            <m:acc>
                              <m:accPr>
                                <m:chr m:val="̃"/>
                                <m:ctrlPr>
                                  <a:rPr lang="en-US" i="1">
                                    <a:latin typeface="Cambria Math" panose="02040503050406030204" pitchFamily="18" charset="0"/>
                                    <a:ea typeface="Calibri" panose="020F0502020204030204" pitchFamily="34" charset="0"/>
                                    <a:cs typeface="Times New Roman" panose="02020603050405020304" pitchFamily="18" charset="0"/>
                                  </a:rPr>
                                </m:ctrlPr>
                              </m:accPr>
                              <m:e>
                                <m:r>
                                  <m:rPr>
                                    <m:sty m:val="p"/>
                                  </m:rPr>
                                  <a:rPr lang="en-US">
                                    <a:latin typeface="Cambria Math" panose="02040503050406030204" pitchFamily="18" charset="0"/>
                                    <a:ea typeface="Calibri" panose="020F0502020204030204" pitchFamily="34" charset="0"/>
                                    <a:cs typeface="Times New Roman" panose="02020603050405020304" pitchFamily="18" charset="0"/>
                                  </a:rPr>
                                  <m:t>R</m:t>
                                </m:r>
                              </m:e>
                            </m:acc>
                          </m:e>
                          <m:sub>
                            <m:r>
                              <m:rPr>
                                <m:sty m:val="p"/>
                              </m:rPr>
                              <a:rPr lang="en-US">
                                <a:latin typeface="Cambria Math" panose="02040503050406030204" pitchFamily="18" charset="0"/>
                                <a:ea typeface="Calibri" panose="020F0502020204030204" pitchFamily="34" charset="0"/>
                                <a:cs typeface="Times New Roman" panose="02020603050405020304" pitchFamily="18" charset="0"/>
                              </a:rPr>
                              <m:t>y</m:t>
                            </m:r>
                          </m:sub>
                        </m:sSub>
                      </m:sup>
                    </m:sSup>
                  </m:oMath>
                </a14:m>
                <a:endParaRPr lang="en-US" dirty="0">
                  <a:effectLst/>
                  <a:latin typeface="Times New Roman" panose="02020603050405020304" pitchFamily="18" charset="0"/>
                  <a:ea typeface="Calibri" panose="020F0502020204030204" pitchFamily="34" charset="0"/>
                  <a:cs typeface="Times New Roman" panose="02020603050405020304" pitchFamily="18" charset="0"/>
                </a:endParaRPr>
              </a:p>
            </p:txBody>
          </p:sp>
        </mc:Choice>
        <mc:Fallback>
          <p:sp>
            <p:nvSpPr>
              <p:cNvPr id="5" name="Rectangle 4"/>
              <p:cNvSpPr>
                <a:spLocks noRot="1" noChangeAspect="1" noMove="1" noResize="1" noEditPoints="1" noAdjustHandles="1" noChangeArrowheads="1" noChangeShapeType="1" noTextEdit="1"/>
              </p:cNvSpPr>
              <p:nvPr/>
            </p:nvSpPr>
            <p:spPr>
              <a:xfrm>
                <a:off x="743836" y="2562160"/>
                <a:ext cx="8128861" cy="1733680"/>
              </a:xfrm>
              <a:prstGeom prst="rect">
                <a:avLst/>
              </a:prstGeom>
              <a:blipFill>
                <a:blip r:embed="rId5"/>
                <a:stretch>
                  <a:fillRect l="-600"/>
                </a:stretch>
              </a:blipFill>
            </p:spPr>
            <p:txBody>
              <a:bodyPr/>
              <a:lstStyle/>
              <a:p>
                <a:r>
                  <a:rPr lang="en-US">
                    <a:noFill/>
                  </a:rPr>
                  <a:t> </a:t>
                </a:r>
              </a:p>
            </p:txBody>
          </p:sp>
        </mc:Fallback>
      </mc:AlternateContent>
      <p:pic>
        <p:nvPicPr>
          <p:cNvPr id="13" name="Picture 12"/>
          <p:cNvPicPr>
            <a:picLocks noChangeAspect="1"/>
          </p:cNvPicPr>
          <p:nvPr/>
        </p:nvPicPr>
        <p:blipFill>
          <a:blip r:embed="rId6"/>
          <a:stretch>
            <a:fillRect/>
          </a:stretch>
        </p:blipFill>
        <p:spPr>
          <a:xfrm>
            <a:off x="4572001" y="4407250"/>
            <a:ext cx="4572000" cy="2418274"/>
          </a:xfrm>
          <a:prstGeom prst="rect">
            <a:avLst/>
          </a:prstGeom>
        </p:spPr>
      </p:pic>
      <p:pic>
        <p:nvPicPr>
          <p:cNvPr id="14" name="Picture 13"/>
          <p:cNvPicPr>
            <a:picLocks noChangeAspect="1"/>
          </p:cNvPicPr>
          <p:nvPr/>
        </p:nvPicPr>
        <p:blipFill>
          <a:blip r:embed="rId7"/>
          <a:stretch>
            <a:fillRect/>
          </a:stretch>
        </p:blipFill>
        <p:spPr>
          <a:xfrm>
            <a:off x="7536343" y="27037"/>
            <a:ext cx="1550541" cy="1125171"/>
          </a:xfrm>
          <a:prstGeom prst="rect">
            <a:avLst/>
          </a:prstGeom>
        </p:spPr>
      </p:pic>
    </p:spTree>
    <p:extLst>
      <p:ext uri="{BB962C8B-B14F-4D97-AF65-F5344CB8AC3E}">
        <p14:creationId xmlns:p14="http://schemas.microsoft.com/office/powerpoint/2010/main" val="39053531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p:cNvPicPr>
            <a:picLocks noChangeAspect="1"/>
          </p:cNvPicPr>
          <p:nvPr/>
        </p:nvPicPr>
        <p:blipFill>
          <a:blip r:embed="rId2"/>
          <a:stretch>
            <a:fillRect/>
          </a:stretch>
        </p:blipFill>
        <p:spPr>
          <a:xfrm>
            <a:off x="0" y="1582039"/>
            <a:ext cx="9144000" cy="4929275"/>
          </a:xfrm>
          <a:prstGeom prst="rect">
            <a:avLst/>
          </a:prstGeom>
        </p:spPr>
      </p:pic>
      <p:sp>
        <p:nvSpPr>
          <p:cNvPr id="2" name="Title 1"/>
          <p:cNvSpPr>
            <a:spLocks noGrp="1"/>
          </p:cNvSpPr>
          <p:nvPr>
            <p:ph type="title"/>
          </p:nvPr>
        </p:nvSpPr>
        <p:spPr>
          <a:xfrm>
            <a:off x="0" y="0"/>
            <a:ext cx="7886700" cy="1325563"/>
          </a:xfrm>
        </p:spPr>
        <p:txBody>
          <a:bodyPr/>
          <a:lstStyle/>
          <a:p>
            <a:r>
              <a:rPr lang="en-US" dirty="0" smtClean="0"/>
              <a:t>Model 21.1d recruitment</a:t>
            </a:r>
            <a:endParaRPr lang="en-US" dirty="0"/>
          </a:p>
        </p:txBody>
      </p:sp>
      <p:pic>
        <p:nvPicPr>
          <p:cNvPr id="11" name="Picture 10"/>
          <p:cNvPicPr>
            <a:picLocks noChangeAspect="1"/>
          </p:cNvPicPr>
          <p:nvPr/>
        </p:nvPicPr>
        <p:blipFill>
          <a:blip r:embed="rId3"/>
          <a:stretch>
            <a:fillRect/>
          </a:stretch>
        </p:blipFill>
        <p:spPr>
          <a:xfrm>
            <a:off x="7536343" y="27037"/>
            <a:ext cx="1550541" cy="1125171"/>
          </a:xfrm>
          <a:prstGeom prst="rect">
            <a:avLst/>
          </a:prstGeom>
        </p:spPr>
      </p:pic>
      <p:cxnSp>
        <p:nvCxnSpPr>
          <p:cNvPr id="8" name="Straight Arrow Connector 7"/>
          <p:cNvCxnSpPr/>
          <p:nvPr/>
        </p:nvCxnSpPr>
        <p:spPr>
          <a:xfrm>
            <a:off x="5153187" y="4603207"/>
            <a:ext cx="3302" cy="239788"/>
          </a:xfrm>
          <a:prstGeom prst="straightConnector1">
            <a:avLst/>
          </a:prstGeom>
          <a:ln>
            <a:solidFill>
              <a:schemeClr val="tx1"/>
            </a:solidFill>
            <a:tailEnd type="triangle"/>
          </a:ln>
        </p:spPr>
        <p:style>
          <a:lnRef idx="2">
            <a:schemeClr val="accent2"/>
          </a:lnRef>
          <a:fillRef idx="0">
            <a:schemeClr val="accent2"/>
          </a:fillRef>
          <a:effectRef idx="1">
            <a:schemeClr val="accent2"/>
          </a:effectRef>
          <a:fontRef idx="minor">
            <a:schemeClr val="tx1"/>
          </a:fontRef>
        </p:style>
      </p:cxnSp>
      <p:sp>
        <p:nvSpPr>
          <p:cNvPr id="10" name="TextBox 9"/>
          <p:cNvSpPr txBox="1"/>
          <p:nvPr/>
        </p:nvSpPr>
        <p:spPr>
          <a:xfrm>
            <a:off x="4886126" y="4377566"/>
            <a:ext cx="534121" cy="276999"/>
          </a:xfrm>
          <a:prstGeom prst="rect">
            <a:avLst/>
          </a:prstGeom>
          <a:noFill/>
        </p:spPr>
        <p:txBody>
          <a:bodyPr wrap="none" rtlCol="0">
            <a:spAutoFit/>
          </a:bodyPr>
          <a:lstStyle/>
          <a:p>
            <a:r>
              <a:rPr lang="en-US" sz="1200" dirty="0" smtClean="0"/>
              <a:t>2016 </a:t>
            </a:r>
            <a:endParaRPr lang="en-US" sz="1200" baseline="-25000" dirty="0"/>
          </a:p>
        </p:txBody>
      </p:sp>
    </p:spTree>
    <p:extLst>
      <p:ext uri="{BB962C8B-B14F-4D97-AF65-F5344CB8AC3E}">
        <p14:creationId xmlns:p14="http://schemas.microsoft.com/office/powerpoint/2010/main" val="7617804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2A1611-22DA-234D-AE75-3942BFB23790}"/>
              </a:ext>
            </a:extLst>
          </p:cNvPr>
          <p:cNvSpPr>
            <a:spLocks noGrp="1"/>
          </p:cNvSpPr>
          <p:nvPr>
            <p:ph type="title"/>
          </p:nvPr>
        </p:nvSpPr>
        <p:spPr>
          <a:xfrm>
            <a:off x="652653" y="335406"/>
            <a:ext cx="7838694" cy="1325563"/>
          </a:xfrm>
        </p:spPr>
        <p:txBody>
          <a:bodyPr anchor="ctr">
            <a:normAutofit/>
          </a:bodyPr>
          <a:lstStyle/>
          <a:p>
            <a:r>
              <a:rPr lang="en-US" dirty="0"/>
              <a:t>Model configurations</a:t>
            </a:r>
          </a:p>
        </p:txBody>
      </p:sp>
      <p:graphicFrame>
        <p:nvGraphicFramePr>
          <p:cNvPr id="4" name="Content Placeholder 3">
            <a:extLst>
              <a:ext uri="{FF2B5EF4-FFF2-40B4-BE49-F238E27FC236}">
                <a16:creationId xmlns:a16="http://schemas.microsoft.com/office/drawing/2014/main" id="{2D8AF24B-DF1A-0D48-A703-0F03BC62A78E}"/>
              </a:ext>
            </a:extLst>
          </p:cNvPr>
          <p:cNvGraphicFramePr>
            <a:graphicFrameLocks noGrp="1"/>
          </p:cNvGraphicFramePr>
          <p:nvPr>
            <p:ph idx="1"/>
            <p:extLst>
              <p:ext uri="{D42A27DB-BD31-4B8C-83A1-F6EECF244321}">
                <p14:modId xmlns:p14="http://schemas.microsoft.com/office/powerpoint/2010/main" val="2574450791"/>
              </p:ext>
            </p:extLst>
          </p:nvPr>
        </p:nvGraphicFramePr>
        <p:xfrm>
          <a:off x="318499" y="1797978"/>
          <a:ext cx="8074851" cy="4763081"/>
        </p:xfrm>
        <a:graphic>
          <a:graphicData uri="http://schemas.openxmlformats.org/drawingml/2006/table">
            <a:tbl>
              <a:tblPr/>
              <a:tblGrid>
                <a:gridCol w="622821">
                  <a:extLst>
                    <a:ext uri="{9D8B030D-6E8A-4147-A177-3AD203B41FA5}">
                      <a16:colId xmlns:a16="http://schemas.microsoft.com/office/drawing/2014/main" val="2696316102"/>
                    </a:ext>
                  </a:extLst>
                </a:gridCol>
                <a:gridCol w="1178450">
                  <a:extLst>
                    <a:ext uri="{9D8B030D-6E8A-4147-A177-3AD203B41FA5}">
                      <a16:colId xmlns:a16="http://schemas.microsoft.com/office/drawing/2014/main" val="3298205758"/>
                    </a:ext>
                  </a:extLst>
                </a:gridCol>
                <a:gridCol w="1228562">
                  <a:extLst>
                    <a:ext uri="{9D8B030D-6E8A-4147-A177-3AD203B41FA5}">
                      <a16:colId xmlns:a16="http://schemas.microsoft.com/office/drawing/2014/main" val="3860557718"/>
                    </a:ext>
                  </a:extLst>
                </a:gridCol>
                <a:gridCol w="1247352">
                  <a:extLst>
                    <a:ext uri="{9D8B030D-6E8A-4147-A177-3AD203B41FA5}">
                      <a16:colId xmlns:a16="http://schemas.microsoft.com/office/drawing/2014/main" val="2813739740"/>
                    </a:ext>
                  </a:extLst>
                </a:gridCol>
                <a:gridCol w="1178392">
                  <a:extLst>
                    <a:ext uri="{9D8B030D-6E8A-4147-A177-3AD203B41FA5}">
                      <a16:colId xmlns:a16="http://schemas.microsoft.com/office/drawing/2014/main" val="2463234409"/>
                    </a:ext>
                  </a:extLst>
                </a:gridCol>
                <a:gridCol w="1237177">
                  <a:extLst>
                    <a:ext uri="{9D8B030D-6E8A-4147-A177-3AD203B41FA5}">
                      <a16:colId xmlns:a16="http://schemas.microsoft.com/office/drawing/2014/main" val="258203885"/>
                    </a:ext>
                  </a:extLst>
                </a:gridCol>
                <a:gridCol w="1382097">
                  <a:extLst>
                    <a:ext uri="{9D8B030D-6E8A-4147-A177-3AD203B41FA5}">
                      <a16:colId xmlns:a16="http://schemas.microsoft.com/office/drawing/2014/main" val="4079853925"/>
                    </a:ext>
                  </a:extLst>
                </a:gridCol>
              </a:tblGrid>
              <a:tr h="369869">
                <a:tc>
                  <a:txBody>
                    <a:bodyPr/>
                    <a:lstStyle/>
                    <a:p>
                      <a:pPr algn="ctr" fontAlgn="ctr">
                        <a:spcBef>
                          <a:spcPts val="0"/>
                        </a:spcBef>
                        <a:spcAft>
                          <a:spcPts val="0"/>
                        </a:spcAft>
                      </a:pPr>
                      <a:endParaRPr lang="en-US" sz="2300" b="0" i="0" u="none" strike="noStrike">
                        <a:effectLst/>
                        <a:latin typeface="Arial" panose="020B0604020202020204" pitchFamily="34" charset="0"/>
                      </a:endParaRPr>
                    </a:p>
                  </a:txBody>
                  <a:tcPr marL="12146" marR="12146" marT="12146" marB="0" anchor="ctr">
                    <a:lnL>
                      <a:noFill/>
                    </a:lnL>
                    <a:lnR w="12700" cap="flat" cmpd="sng" algn="ctr">
                      <a:solidFill>
                        <a:srgbClr val="FFFFFF"/>
                      </a:solidFill>
                      <a:prstDash val="solid"/>
                      <a:round/>
                      <a:headEnd type="none" w="med" len="med"/>
                      <a:tailEnd type="none" w="med" len="med"/>
                    </a:lnR>
                    <a:lnT>
                      <a:noFill/>
                    </a:lnT>
                    <a:lnB>
                      <a:noFill/>
                    </a:lnB>
                  </a:tcPr>
                </a:tc>
                <a:tc>
                  <a:txBody>
                    <a:bodyPr/>
                    <a:lstStyle/>
                    <a:p>
                      <a:pPr algn="ctr" rtl="0" fontAlgn="ctr">
                        <a:spcBef>
                          <a:spcPts val="0"/>
                        </a:spcBef>
                        <a:spcAft>
                          <a:spcPts val="0"/>
                        </a:spcAft>
                      </a:pPr>
                      <a:endParaRPr lang="en-US" sz="2300" b="0" i="0" u="none" strike="noStrike">
                        <a:effectLst/>
                        <a:latin typeface="Arial" panose="020B0604020202020204" pitchFamily="34" charset="0"/>
                      </a:endParaRPr>
                    </a:p>
                  </a:txBody>
                  <a:tcPr marL="12146" marR="12146" marT="1214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2"/>
                    </a:solidFill>
                  </a:tcPr>
                </a:tc>
                <a:tc gridSpan="3">
                  <a:txBody>
                    <a:bodyPr/>
                    <a:lstStyle/>
                    <a:p>
                      <a:pPr algn="ctr" rtl="0" fontAlgn="ctr">
                        <a:spcBef>
                          <a:spcPts val="0"/>
                        </a:spcBef>
                        <a:spcAft>
                          <a:spcPts val="0"/>
                        </a:spcAft>
                      </a:pPr>
                      <a:r>
                        <a:rPr lang="en-US" sz="2300" b="0" i="0" u="none" strike="noStrike" dirty="0" smtClean="0">
                          <a:effectLst/>
                          <a:latin typeface="Arial" panose="020B0604020202020204" pitchFamily="34" charset="0"/>
                        </a:rPr>
                        <a:t>Ecosystem Links</a:t>
                      </a:r>
                      <a:endParaRPr lang="en-US" sz="2300" b="0" i="0" u="none" strike="noStrike" dirty="0">
                        <a:effectLst/>
                        <a:latin typeface="Arial" panose="020B0604020202020204" pitchFamily="34" charset="0"/>
                      </a:endParaRPr>
                    </a:p>
                  </a:txBody>
                  <a:tcPr marL="12146" marR="12146" marT="1214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2"/>
                    </a:solidFill>
                  </a:tcPr>
                </a:tc>
                <a:tc hMerge="1">
                  <a:txBody>
                    <a:bodyPr/>
                    <a:lstStyle/>
                    <a:p>
                      <a:pPr algn="l" rtl="0" fontAlgn="ctr">
                        <a:spcBef>
                          <a:spcPts val="0"/>
                        </a:spcBef>
                        <a:spcAft>
                          <a:spcPts val="0"/>
                        </a:spcAft>
                      </a:pPr>
                      <a:endParaRPr lang="en-US" sz="2300" b="0" i="0" u="none" strike="noStrike" dirty="0">
                        <a:effectLst/>
                        <a:latin typeface="Arial" panose="020B0604020202020204" pitchFamily="34" charset="0"/>
                      </a:endParaRPr>
                    </a:p>
                  </a:txBody>
                  <a:tcPr marL="12146" marR="12146" marT="1214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hMerge="1">
                  <a:txBody>
                    <a:bodyPr/>
                    <a:lstStyle/>
                    <a:p>
                      <a:pPr algn="l" rtl="0" fontAlgn="ctr">
                        <a:spcBef>
                          <a:spcPts val="0"/>
                        </a:spcBef>
                        <a:spcAft>
                          <a:spcPts val="0"/>
                        </a:spcAft>
                      </a:pPr>
                      <a:endParaRPr lang="en-US" sz="2300" b="0" i="0" u="none" strike="noStrike" dirty="0">
                        <a:effectLst/>
                        <a:latin typeface="Arial" panose="020B0604020202020204" pitchFamily="34" charset="0"/>
                      </a:endParaRPr>
                    </a:p>
                  </a:txBody>
                  <a:tcPr marL="12146" marR="12146" marT="1214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rowSpan="2">
                  <a:txBody>
                    <a:bodyPr/>
                    <a:lstStyle/>
                    <a:p>
                      <a:pPr algn="ctr" rtl="0" fontAlgn="ctr">
                        <a:spcBef>
                          <a:spcPts val="0"/>
                        </a:spcBef>
                        <a:spcAft>
                          <a:spcPts val="0"/>
                        </a:spcAft>
                      </a:pPr>
                      <a:r>
                        <a:rPr lang="en-US" sz="1800" b="1" i="0" u="none" strike="noStrike" dirty="0">
                          <a:solidFill>
                            <a:srgbClr val="000000"/>
                          </a:solidFill>
                          <a:effectLst/>
                          <a:latin typeface="Calibri" panose="020F0502020204030204" pitchFamily="34" charset="0"/>
                        </a:rPr>
                        <a:t>Data </a:t>
                      </a:r>
                      <a:br>
                        <a:rPr lang="en-US" sz="1800" b="1" i="0" u="none" strike="noStrike" dirty="0">
                          <a:solidFill>
                            <a:srgbClr val="000000"/>
                          </a:solidFill>
                          <a:effectLst/>
                          <a:latin typeface="Calibri" panose="020F0502020204030204" pitchFamily="34" charset="0"/>
                        </a:rPr>
                      </a:br>
                      <a:r>
                        <a:rPr lang="en-US" sz="1800" b="1" i="0" u="none" strike="noStrike" dirty="0">
                          <a:solidFill>
                            <a:srgbClr val="000000"/>
                          </a:solidFill>
                          <a:effectLst/>
                          <a:latin typeface="Calibri" panose="020F0502020204030204" pitchFamily="34" charset="0"/>
                        </a:rPr>
                        <a:t>re-weighting</a:t>
                      </a:r>
                      <a:endParaRPr lang="en-US" sz="2800" b="0" i="0" u="none" strike="noStrike" dirty="0">
                        <a:effectLst/>
                        <a:latin typeface="Arial" panose="020B0604020202020204" pitchFamily="34" charset="0"/>
                      </a:endParaRPr>
                    </a:p>
                  </a:txBody>
                  <a:tcPr marL="12146" marR="12146" marT="1214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a:noFill/>
                    </a:lnB>
                    <a:solidFill>
                      <a:schemeClr val="bg2"/>
                    </a:solidFill>
                  </a:tcPr>
                </a:tc>
                <a:tc rowSpan="2">
                  <a:txBody>
                    <a:bodyPr/>
                    <a:lstStyle/>
                    <a:p>
                      <a:pPr algn="ctr" rtl="0" fontAlgn="ctr">
                        <a:spcBef>
                          <a:spcPts val="0"/>
                        </a:spcBef>
                        <a:spcAft>
                          <a:spcPts val="0"/>
                        </a:spcAft>
                      </a:pPr>
                      <a:r>
                        <a:rPr lang="en-US" sz="1800" b="1" i="0" u="none" strike="noStrike" dirty="0">
                          <a:solidFill>
                            <a:srgbClr val="000000"/>
                          </a:solidFill>
                          <a:effectLst/>
                          <a:latin typeface="Calibri" panose="020F0502020204030204" pitchFamily="34" charset="0"/>
                        </a:rPr>
                        <a:t>M-block</a:t>
                      </a:r>
                      <a:br>
                        <a:rPr lang="en-US" sz="1800" b="1" i="0" u="none" strike="noStrike" dirty="0">
                          <a:solidFill>
                            <a:srgbClr val="000000"/>
                          </a:solidFill>
                          <a:effectLst/>
                          <a:latin typeface="Calibri" panose="020F0502020204030204" pitchFamily="34" charset="0"/>
                        </a:rPr>
                      </a:br>
                      <a:r>
                        <a:rPr lang="en-US" sz="1800" b="1" i="0" u="none" strike="noStrike" dirty="0">
                          <a:solidFill>
                            <a:srgbClr val="000000"/>
                          </a:solidFill>
                          <a:effectLst/>
                          <a:latin typeface="Calibri" panose="020F0502020204030204" pitchFamily="34" charset="0"/>
                        </a:rPr>
                        <a:t>to 2020</a:t>
                      </a:r>
                      <a:endParaRPr lang="en-US" sz="2800" b="0" i="0" u="none" strike="noStrike" dirty="0">
                        <a:effectLst/>
                        <a:latin typeface="Arial" panose="020B0604020202020204" pitchFamily="34" charset="0"/>
                      </a:endParaRPr>
                    </a:p>
                  </a:txBody>
                  <a:tcPr marL="12146" marR="12146" marT="1214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a:noFill/>
                    </a:lnB>
                    <a:solidFill>
                      <a:schemeClr val="bg2"/>
                    </a:solidFill>
                  </a:tcPr>
                </a:tc>
                <a:extLst>
                  <a:ext uri="{0D108BD9-81ED-4DB2-BD59-A6C34878D82A}">
                    <a16:rowId xmlns:a16="http://schemas.microsoft.com/office/drawing/2014/main" val="253713606"/>
                  </a:ext>
                </a:extLst>
              </a:tr>
              <a:tr h="482886">
                <a:tc>
                  <a:txBody>
                    <a:bodyPr/>
                    <a:lstStyle/>
                    <a:p>
                      <a:pPr algn="ctr" fontAlgn="ctr">
                        <a:spcBef>
                          <a:spcPts val="0"/>
                        </a:spcBef>
                        <a:spcAft>
                          <a:spcPts val="0"/>
                        </a:spcAft>
                      </a:pPr>
                      <a:endParaRPr lang="en-US" sz="2800" b="0" i="0" u="none" strike="noStrike">
                        <a:effectLst/>
                        <a:latin typeface="Arial" panose="020B0604020202020204" pitchFamily="34" charset="0"/>
                      </a:endParaRPr>
                    </a:p>
                  </a:txBody>
                  <a:tcPr marL="12146" marR="12146" marT="12146" marB="0" anchor="ctr">
                    <a:lnL>
                      <a:noFill/>
                    </a:lnL>
                    <a:lnR w="12700" cap="flat" cmpd="sng" algn="ctr">
                      <a:solidFill>
                        <a:srgbClr val="FFFFFF"/>
                      </a:solidFill>
                      <a:prstDash val="solid"/>
                      <a:round/>
                      <a:headEnd type="none" w="med" len="med"/>
                      <a:tailEnd type="none" w="med" len="med"/>
                    </a:lnR>
                    <a:lnT>
                      <a:noFill/>
                    </a:lnT>
                    <a:lnB>
                      <a:noFill/>
                    </a:lnB>
                  </a:tcPr>
                </a:tc>
                <a:tc>
                  <a:txBody>
                    <a:bodyPr/>
                    <a:lstStyle/>
                    <a:p>
                      <a:pPr algn="ctr" rtl="0" fontAlgn="ctr">
                        <a:spcBef>
                          <a:spcPts val="0"/>
                        </a:spcBef>
                        <a:spcAft>
                          <a:spcPts val="0"/>
                        </a:spcAft>
                      </a:pPr>
                      <a:r>
                        <a:rPr lang="en-US" sz="1800" b="1" i="0" u="none" strike="noStrike" dirty="0">
                          <a:solidFill>
                            <a:srgbClr val="000000"/>
                          </a:solidFill>
                          <a:effectLst/>
                          <a:latin typeface="Calibri" panose="020F0502020204030204" pitchFamily="34" charset="0"/>
                        </a:rPr>
                        <a:t>Larval </a:t>
                      </a:r>
                      <a:br>
                        <a:rPr lang="en-US" sz="1800" b="1" i="0" u="none" strike="noStrike" dirty="0">
                          <a:solidFill>
                            <a:srgbClr val="000000"/>
                          </a:solidFill>
                          <a:effectLst/>
                          <a:latin typeface="Calibri" panose="020F0502020204030204" pitchFamily="34" charset="0"/>
                        </a:rPr>
                      </a:br>
                      <a:r>
                        <a:rPr lang="en-US" sz="1800" b="1" i="0" u="none" strike="noStrike" dirty="0">
                          <a:solidFill>
                            <a:srgbClr val="000000"/>
                          </a:solidFill>
                          <a:effectLst/>
                          <a:latin typeface="Calibri" panose="020F0502020204030204" pitchFamily="34" charset="0"/>
                        </a:rPr>
                        <a:t>index</a:t>
                      </a:r>
                      <a:endParaRPr lang="en-US" sz="2800" b="0" i="0" u="none" strike="noStrike" dirty="0">
                        <a:effectLst/>
                        <a:latin typeface="Arial" panose="020B0604020202020204" pitchFamily="34" charset="0"/>
                      </a:endParaRPr>
                    </a:p>
                  </a:txBody>
                  <a:tcPr marL="12146" marR="12146" marT="1214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2"/>
                    </a:solidFill>
                  </a:tcPr>
                </a:tc>
                <a:tc>
                  <a:txBody>
                    <a:bodyPr/>
                    <a:lstStyle/>
                    <a:p>
                      <a:pPr algn="ctr" rtl="0" fontAlgn="ctr">
                        <a:spcBef>
                          <a:spcPts val="0"/>
                        </a:spcBef>
                        <a:spcAft>
                          <a:spcPts val="0"/>
                        </a:spcAft>
                      </a:pPr>
                      <a:r>
                        <a:rPr lang="en-US" sz="1800" b="1" i="0" u="none" strike="noStrike" dirty="0">
                          <a:solidFill>
                            <a:srgbClr val="000000"/>
                          </a:solidFill>
                          <a:effectLst/>
                          <a:latin typeface="Calibri" panose="020F0502020204030204" pitchFamily="34" charset="0"/>
                        </a:rPr>
                        <a:t>Growth</a:t>
                      </a:r>
                      <a:endParaRPr lang="en-US" sz="2800" b="0" i="0" u="none" strike="noStrike" dirty="0">
                        <a:effectLst/>
                        <a:latin typeface="Arial" panose="020B0604020202020204" pitchFamily="34" charset="0"/>
                      </a:endParaRPr>
                    </a:p>
                  </a:txBody>
                  <a:tcPr marL="12146" marR="12146" marT="1214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2"/>
                    </a:solidFill>
                  </a:tcPr>
                </a:tc>
                <a:tc>
                  <a:txBody>
                    <a:bodyPr/>
                    <a:lstStyle/>
                    <a:p>
                      <a:pPr algn="ctr" rtl="0" fontAlgn="ctr">
                        <a:spcBef>
                          <a:spcPts val="0"/>
                        </a:spcBef>
                        <a:spcAft>
                          <a:spcPts val="0"/>
                        </a:spcAft>
                      </a:pPr>
                      <a:r>
                        <a:rPr lang="en-US" sz="1800" b="1" i="0" u="none" strike="noStrike" dirty="0">
                          <a:solidFill>
                            <a:srgbClr val="000000"/>
                          </a:solidFill>
                          <a:effectLst/>
                          <a:latin typeface="Calibri" panose="020F0502020204030204" pitchFamily="34" charset="0"/>
                        </a:rPr>
                        <a:t>M</a:t>
                      </a:r>
                      <a:endParaRPr lang="en-US" sz="2800" b="0" i="0" u="none" strike="noStrike" dirty="0">
                        <a:effectLst/>
                        <a:latin typeface="Arial" panose="020B0604020202020204" pitchFamily="34" charset="0"/>
                      </a:endParaRPr>
                    </a:p>
                  </a:txBody>
                  <a:tcPr marL="12146" marR="12146" marT="1214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2"/>
                    </a:solidFill>
                  </a:tcPr>
                </a:tc>
                <a:tc>
                  <a:txBody>
                    <a:bodyPr/>
                    <a:lstStyle/>
                    <a:p>
                      <a:pPr algn="ctr" rtl="0" fontAlgn="ctr">
                        <a:spcBef>
                          <a:spcPts val="0"/>
                        </a:spcBef>
                        <a:spcAft>
                          <a:spcPts val="0"/>
                        </a:spcAft>
                      </a:pPr>
                      <a:r>
                        <a:rPr lang="en-US" sz="1800" b="1" i="0" u="none" strike="noStrike" dirty="0">
                          <a:solidFill>
                            <a:srgbClr val="000000"/>
                          </a:solidFill>
                          <a:effectLst/>
                          <a:latin typeface="Calibri" panose="020F0502020204030204" pitchFamily="34" charset="0"/>
                        </a:rPr>
                        <a:t>Recruits</a:t>
                      </a:r>
                      <a:endParaRPr lang="en-US" sz="2800" b="0" i="0" u="none" strike="noStrike" dirty="0">
                        <a:effectLst/>
                        <a:latin typeface="Arial" panose="020B0604020202020204" pitchFamily="34" charset="0"/>
                      </a:endParaRPr>
                    </a:p>
                  </a:txBody>
                  <a:tcPr marL="12146" marR="12146" marT="1214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2"/>
                    </a:solidFill>
                  </a:tcPr>
                </a:tc>
                <a:tc vMerge="1">
                  <a:txBody>
                    <a:bodyPr/>
                    <a:lstStyle/>
                    <a:p>
                      <a:pPr algn="ctr" rtl="0" fontAlgn="ctr">
                        <a:spcBef>
                          <a:spcPts val="0"/>
                        </a:spcBef>
                        <a:spcAft>
                          <a:spcPts val="0"/>
                        </a:spcAft>
                      </a:pPr>
                      <a:r>
                        <a:rPr lang="en-US" sz="1800" b="1" i="0" u="none" strike="noStrike" dirty="0">
                          <a:solidFill>
                            <a:srgbClr val="000000"/>
                          </a:solidFill>
                          <a:effectLst/>
                          <a:latin typeface="Calibri" panose="020F0502020204030204" pitchFamily="34" charset="0"/>
                        </a:rPr>
                        <a:t>Data </a:t>
                      </a:r>
                      <a:br>
                        <a:rPr lang="en-US" sz="1800" b="1" i="0" u="none" strike="noStrike" dirty="0">
                          <a:solidFill>
                            <a:srgbClr val="000000"/>
                          </a:solidFill>
                          <a:effectLst/>
                          <a:latin typeface="Calibri" panose="020F0502020204030204" pitchFamily="34" charset="0"/>
                        </a:rPr>
                      </a:br>
                      <a:r>
                        <a:rPr lang="en-US" sz="1800" b="1" i="0" u="none" strike="noStrike" dirty="0">
                          <a:solidFill>
                            <a:srgbClr val="000000"/>
                          </a:solidFill>
                          <a:effectLst/>
                          <a:latin typeface="Calibri" panose="020F0502020204030204" pitchFamily="34" charset="0"/>
                        </a:rPr>
                        <a:t>re-weighting</a:t>
                      </a:r>
                      <a:endParaRPr lang="en-US" sz="2800" b="0" i="0" u="none" strike="noStrike" dirty="0">
                        <a:effectLst/>
                        <a:latin typeface="Arial" panose="020B0604020202020204" pitchFamily="34" charset="0"/>
                      </a:endParaRPr>
                    </a:p>
                  </a:txBody>
                  <a:tcPr marL="12146" marR="12146" marT="1214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a:noFill/>
                    </a:lnB>
                    <a:solidFill>
                      <a:schemeClr val="bg2"/>
                    </a:solidFill>
                  </a:tcPr>
                </a:tc>
                <a:tc vMerge="1">
                  <a:txBody>
                    <a:bodyPr/>
                    <a:lstStyle/>
                    <a:p>
                      <a:pPr algn="ctr" rtl="0" fontAlgn="ctr">
                        <a:spcBef>
                          <a:spcPts val="0"/>
                        </a:spcBef>
                        <a:spcAft>
                          <a:spcPts val="0"/>
                        </a:spcAft>
                      </a:pPr>
                      <a:r>
                        <a:rPr lang="en-US" sz="1800" b="1" i="0" u="none" strike="noStrike" dirty="0">
                          <a:solidFill>
                            <a:srgbClr val="000000"/>
                          </a:solidFill>
                          <a:effectLst/>
                          <a:latin typeface="Calibri" panose="020F0502020204030204" pitchFamily="34" charset="0"/>
                        </a:rPr>
                        <a:t>M-block</a:t>
                      </a:r>
                      <a:br>
                        <a:rPr lang="en-US" sz="1800" b="1" i="0" u="none" strike="noStrike" dirty="0">
                          <a:solidFill>
                            <a:srgbClr val="000000"/>
                          </a:solidFill>
                          <a:effectLst/>
                          <a:latin typeface="Calibri" panose="020F0502020204030204" pitchFamily="34" charset="0"/>
                        </a:rPr>
                      </a:br>
                      <a:r>
                        <a:rPr lang="en-US" sz="1800" b="1" i="0" u="none" strike="noStrike" dirty="0">
                          <a:solidFill>
                            <a:srgbClr val="000000"/>
                          </a:solidFill>
                          <a:effectLst/>
                          <a:latin typeface="Calibri" panose="020F0502020204030204" pitchFamily="34" charset="0"/>
                        </a:rPr>
                        <a:t>to 2020</a:t>
                      </a:r>
                      <a:endParaRPr lang="en-US" sz="2800" b="0" i="0" u="none" strike="noStrike" dirty="0">
                        <a:effectLst/>
                        <a:latin typeface="Arial" panose="020B0604020202020204" pitchFamily="34" charset="0"/>
                      </a:endParaRPr>
                    </a:p>
                  </a:txBody>
                  <a:tcPr marL="12146" marR="12146" marT="1214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a:noFill/>
                    </a:lnB>
                    <a:solidFill>
                      <a:schemeClr val="bg2"/>
                    </a:solidFill>
                  </a:tcPr>
                </a:tc>
                <a:extLst>
                  <a:ext uri="{0D108BD9-81ED-4DB2-BD59-A6C34878D82A}">
                    <a16:rowId xmlns:a16="http://schemas.microsoft.com/office/drawing/2014/main" val="1534403338"/>
                  </a:ext>
                </a:extLst>
              </a:tr>
              <a:tr h="430881">
                <a:tc>
                  <a:txBody>
                    <a:bodyPr/>
                    <a:lstStyle/>
                    <a:p>
                      <a:pPr algn="ctr" fontAlgn="ctr">
                        <a:spcBef>
                          <a:spcPts val="0"/>
                        </a:spcBef>
                        <a:spcAft>
                          <a:spcPts val="0"/>
                        </a:spcAft>
                      </a:pPr>
                      <a:r>
                        <a:rPr lang="en-US" sz="1500" b="1" i="0" u="none" strike="noStrike" dirty="0" smtClean="0">
                          <a:solidFill>
                            <a:srgbClr val="000000"/>
                          </a:solidFill>
                          <a:effectLst/>
                          <a:latin typeface="Calibri" panose="020F0502020204030204" pitchFamily="34" charset="0"/>
                        </a:rPr>
                        <a:t>Base 19.1 </a:t>
                      </a:r>
                      <a:endParaRPr lang="en-US" sz="2300" b="0" i="0" u="none" strike="noStrike" dirty="0">
                        <a:effectLst/>
                        <a:latin typeface="Arial" panose="020B0604020202020204" pitchFamily="34" charset="0"/>
                      </a:endParaRPr>
                    </a:p>
                  </a:txBody>
                  <a:tcPr marL="12146" marR="12146" marT="12146" marB="0" anchor="ctr">
                    <a:lnL>
                      <a:noFill/>
                    </a:lnL>
                    <a:lnR>
                      <a:noFill/>
                    </a:lnR>
                    <a:lnT>
                      <a:noFill/>
                    </a:lnT>
                    <a:lnB>
                      <a:noFill/>
                    </a:lnB>
                  </a:tcPr>
                </a:tc>
                <a:tc>
                  <a:txBody>
                    <a:bodyPr/>
                    <a:lstStyle/>
                    <a:p>
                      <a:pPr algn="l" fontAlgn="b">
                        <a:spcBef>
                          <a:spcPts val="0"/>
                        </a:spcBef>
                        <a:spcAft>
                          <a:spcPts val="0"/>
                        </a:spcAft>
                      </a:pPr>
                      <a:endParaRPr lang="en-US" sz="2300" b="0" i="0" u="none" strike="noStrike">
                        <a:effectLst/>
                        <a:latin typeface="Arial" panose="020B0604020202020204" pitchFamily="34" charset="0"/>
                      </a:endParaRPr>
                    </a:p>
                  </a:txBody>
                  <a:tcPr marL="12146" marR="12146" marT="12146" marB="0" anchor="b">
                    <a:lnL>
                      <a:noFill/>
                    </a:lnL>
                    <a:lnR>
                      <a:noFill/>
                    </a:lnR>
                    <a:lnT w="12700" cap="flat" cmpd="sng" algn="ctr">
                      <a:solidFill>
                        <a:srgbClr val="FFFFFF"/>
                      </a:solidFill>
                      <a:prstDash val="solid"/>
                      <a:round/>
                      <a:headEnd type="none" w="med" len="med"/>
                      <a:tailEnd type="none" w="med" len="med"/>
                    </a:lnT>
                    <a:lnB>
                      <a:noFill/>
                    </a:lnB>
                  </a:tcPr>
                </a:tc>
                <a:tc>
                  <a:txBody>
                    <a:bodyPr/>
                    <a:lstStyle/>
                    <a:p>
                      <a:pPr algn="l" fontAlgn="b">
                        <a:spcBef>
                          <a:spcPts val="0"/>
                        </a:spcBef>
                        <a:spcAft>
                          <a:spcPts val="0"/>
                        </a:spcAft>
                      </a:pPr>
                      <a:endParaRPr lang="en-US" sz="2300" b="0" i="0" u="none" strike="noStrike">
                        <a:effectLst/>
                        <a:latin typeface="Arial" panose="020B0604020202020204" pitchFamily="34" charset="0"/>
                      </a:endParaRPr>
                    </a:p>
                  </a:txBody>
                  <a:tcPr marL="12146" marR="12146" marT="12146" marB="0" anchor="b">
                    <a:lnL>
                      <a:noFill/>
                    </a:lnL>
                    <a:lnR>
                      <a:noFill/>
                    </a:lnR>
                    <a:lnT w="12700" cap="flat" cmpd="sng" algn="ctr">
                      <a:solidFill>
                        <a:srgbClr val="FFFFFF"/>
                      </a:solidFill>
                      <a:prstDash val="solid"/>
                      <a:round/>
                      <a:headEnd type="none" w="med" len="med"/>
                      <a:tailEnd type="none" w="med" len="med"/>
                    </a:lnT>
                    <a:lnB>
                      <a:noFill/>
                    </a:lnB>
                  </a:tcPr>
                </a:tc>
                <a:tc>
                  <a:txBody>
                    <a:bodyPr/>
                    <a:lstStyle/>
                    <a:p>
                      <a:pPr algn="l" fontAlgn="b">
                        <a:spcBef>
                          <a:spcPts val="0"/>
                        </a:spcBef>
                        <a:spcAft>
                          <a:spcPts val="0"/>
                        </a:spcAft>
                      </a:pPr>
                      <a:endParaRPr lang="en-US" sz="2300" b="0" i="0" u="none" strike="noStrike">
                        <a:effectLst/>
                        <a:latin typeface="Arial" panose="020B0604020202020204" pitchFamily="34" charset="0"/>
                      </a:endParaRPr>
                    </a:p>
                  </a:txBody>
                  <a:tcPr marL="12146" marR="12146" marT="12146" marB="0" anchor="b">
                    <a:lnL>
                      <a:noFill/>
                    </a:lnL>
                    <a:lnR>
                      <a:noFill/>
                    </a:lnR>
                    <a:lnT w="12700" cap="flat" cmpd="sng" algn="ctr">
                      <a:solidFill>
                        <a:srgbClr val="FFFFFF"/>
                      </a:solidFill>
                      <a:prstDash val="solid"/>
                      <a:round/>
                      <a:headEnd type="none" w="med" len="med"/>
                      <a:tailEnd type="none" w="med" len="med"/>
                    </a:lnT>
                    <a:lnB>
                      <a:noFill/>
                    </a:lnB>
                  </a:tcPr>
                </a:tc>
                <a:tc>
                  <a:txBody>
                    <a:bodyPr/>
                    <a:lstStyle/>
                    <a:p>
                      <a:pPr algn="l" fontAlgn="b">
                        <a:spcBef>
                          <a:spcPts val="0"/>
                        </a:spcBef>
                        <a:spcAft>
                          <a:spcPts val="0"/>
                        </a:spcAft>
                      </a:pPr>
                      <a:endParaRPr lang="en-US" sz="2300" b="0" i="0" u="none" strike="noStrike">
                        <a:effectLst/>
                        <a:latin typeface="Arial" panose="020B0604020202020204" pitchFamily="34" charset="0"/>
                      </a:endParaRPr>
                    </a:p>
                  </a:txBody>
                  <a:tcPr marL="12146" marR="12146" marT="12146" marB="0" anchor="b">
                    <a:lnL>
                      <a:noFill/>
                    </a:lnL>
                    <a:lnR>
                      <a:noFill/>
                    </a:lnR>
                    <a:lnT w="12700" cap="flat" cmpd="sng" algn="ctr">
                      <a:solidFill>
                        <a:srgbClr val="FFFFFF"/>
                      </a:solidFill>
                      <a:prstDash val="solid"/>
                      <a:round/>
                      <a:headEnd type="none" w="med" len="med"/>
                      <a:tailEnd type="none" w="med" len="med"/>
                    </a:lnT>
                    <a:lnB>
                      <a:noFill/>
                    </a:lnB>
                  </a:tcPr>
                </a:tc>
                <a:tc>
                  <a:txBody>
                    <a:bodyPr/>
                    <a:lstStyle/>
                    <a:p>
                      <a:pPr algn="l" fontAlgn="b">
                        <a:spcBef>
                          <a:spcPts val="0"/>
                        </a:spcBef>
                        <a:spcAft>
                          <a:spcPts val="0"/>
                        </a:spcAft>
                      </a:pPr>
                      <a:endParaRPr lang="en-US" sz="2300" b="0" i="0" u="none" strike="noStrike" dirty="0">
                        <a:effectLst/>
                        <a:latin typeface="Arial" panose="020B0604020202020204" pitchFamily="34" charset="0"/>
                      </a:endParaRPr>
                    </a:p>
                  </a:txBody>
                  <a:tcPr marL="12146" marR="12146" marT="12146" marB="0" anchor="b">
                    <a:lnL>
                      <a:noFill/>
                    </a:lnL>
                    <a:lnR>
                      <a:noFill/>
                    </a:lnR>
                    <a:lnT>
                      <a:noFill/>
                    </a:lnT>
                    <a:lnB>
                      <a:noFill/>
                    </a:lnB>
                  </a:tcPr>
                </a:tc>
                <a:tc>
                  <a:txBody>
                    <a:bodyPr/>
                    <a:lstStyle/>
                    <a:p>
                      <a:pPr algn="l" fontAlgn="b">
                        <a:spcBef>
                          <a:spcPts val="0"/>
                        </a:spcBef>
                        <a:spcAft>
                          <a:spcPts val="0"/>
                        </a:spcAft>
                      </a:pPr>
                      <a:endParaRPr lang="en-US" sz="2300" b="0" i="0" u="none" strike="noStrike">
                        <a:effectLst/>
                        <a:latin typeface="Arial" panose="020B0604020202020204" pitchFamily="34" charset="0"/>
                      </a:endParaRPr>
                    </a:p>
                  </a:txBody>
                  <a:tcPr marL="12146" marR="12146" marT="12146" marB="0" anchor="b">
                    <a:lnL>
                      <a:noFill/>
                    </a:lnL>
                    <a:lnR>
                      <a:noFill/>
                    </a:lnR>
                    <a:lnT>
                      <a:noFill/>
                    </a:lnT>
                    <a:lnB>
                      <a:noFill/>
                    </a:lnB>
                  </a:tcPr>
                </a:tc>
                <a:extLst>
                  <a:ext uri="{0D108BD9-81ED-4DB2-BD59-A6C34878D82A}">
                    <a16:rowId xmlns:a16="http://schemas.microsoft.com/office/drawing/2014/main" val="4271762663"/>
                  </a:ext>
                </a:extLst>
              </a:tr>
              <a:tr h="430881">
                <a:tc>
                  <a:txBody>
                    <a:bodyPr/>
                    <a:lstStyle/>
                    <a:p>
                      <a:pPr algn="ctr" fontAlgn="ctr">
                        <a:spcBef>
                          <a:spcPts val="0"/>
                        </a:spcBef>
                        <a:spcAft>
                          <a:spcPts val="0"/>
                        </a:spcAft>
                      </a:pPr>
                      <a:r>
                        <a:rPr lang="en-US" sz="1500" b="1" i="0" u="none" strike="noStrike" dirty="0" smtClean="0">
                          <a:solidFill>
                            <a:srgbClr val="000000"/>
                          </a:solidFill>
                          <a:effectLst/>
                          <a:latin typeface="Calibri" panose="020F0502020204030204" pitchFamily="34" charset="0"/>
                        </a:rPr>
                        <a:t>21.1a</a:t>
                      </a:r>
                      <a:endParaRPr lang="en-US" sz="2300" b="0" i="0" u="none" strike="noStrike" dirty="0">
                        <a:effectLst/>
                        <a:latin typeface="Arial" panose="020B0604020202020204" pitchFamily="34" charset="0"/>
                      </a:endParaRPr>
                    </a:p>
                  </a:txBody>
                  <a:tcPr marL="12146" marR="12146" marT="12146" marB="0" anchor="ctr">
                    <a:lnL>
                      <a:noFill/>
                    </a:lnL>
                    <a:lnR>
                      <a:noFill/>
                    </a:lnR>
                    <a:lnT>
                      <a:noFill/>
                    </a:lnT>
                    <a:lnB>
                      <a:noFill/>
                    </a:lnB>
                  </a:tcPr>
                </a:tc>
                <a:tc>
                  <a:txBody>
                    <a:bodyPr/>
                    <a:lstStyle/>
                    <a:p>
                      <a:pPr algn="l" fontAlgn="b">
                        <a:spcBef>
                          <a:spcPts val="0"/>
                        </a:spcBef>
                        <a:spcAft>
                          <a:spcPts val="0"/>
                        </a:spcAft>
                      </a:pPr>
                      <a:r>
                        <a:rPr lang="en-US" sz="1500" b="0" i="0" u="none" strike="noStrike" dirty="0">
                          <a:solidFill>
                            <a:srgbClr val="9C0006"/>
                          </a:solidFill>
                          <a:effectLst/>
                          <a:latin typeface="Calibri" panose="020F0502020204030204" pitchFamily="34" charset="0"/>
                        </a:rPr>
                        <a:t> </a:t>
                      </a:r>
                      <a:endParaRPr lang="en-US" sz="2300" b="0" i="0" u="none" strike="noStrike" dirty="0">
                        <a:effectLst/>
                        <a:latin typeface="Arial" panose="020B0604020202020204" pitchFamily="34" charset="0"/>
                      </a:endParaRPr>
                    </a:p>
                  </a:txBody>
                  <a:tcPr marL="12146" marR="12146" marT="12146" marB="0" anchor="b">
                    <a:lnL>
                      <a:noFill/>
                    </a:lnL>
                    <a:lnR>
                      <a:noFill/>
                    </a:lnR>
                    <a:lnT>
                      <a:noFill/>
                    </a:lnT>
                    <a:lnB>
                      <a:noFill/>
                    </a:lnB>
                    <a:solidFill>
                      <a:schemeClr val="accent1">
                        <a:lumMod val="40000"/>
                        <a:lumOff val="60000"/>
                      </a:schemeClr>
                    </a:solidFill>
                  </a:tcPr>
                </a:tc>
                <a:tc>
                  <a:txBody>
                    <a:bodyPr/>
                    <a:lstStyle/>
                    <a:p>
                      <a:pPr algn="l" fontAlgn="b">
                        <a:spcBef>
                          <a:spcPts val="0"/>
                        </a:spcBef>
                        <a:spcAft>
                          <a:spcPts val="0"/>
                        </a:spcAft>
                      </a:pPr>
                      <a:endParaRPr lang="en-US" sz="2300" b="0" i="0" u="none" strike="noStrike">
                        <a:effectLst/>
                        <a:latin typeface="Arial" panose="020B0604020202020204" pitchFamily="34" charset="0"/>
                      </a:endParaRPr>
                    </a:p>
                  </a:txBody>
                  <a:tcPr marL="12146" marR="12146" marT="12146" marB="0" anchor="b">
                    <a:lnL>
                      <a:noFill/>
                    </a:lnL>
                    <a:lnR>
                      <a:noFill/>
                    </a:lnR>
                    <a:lnT>
                      <a:noFill/>
                    </a:lnT>
                    <a:lnB>
                      <a:noFill/>
                    </a:lnB>
                  </a:tcPr>
                </a:tc>
                <a:tc>
                  <a:txBody>
                    <a:bodyPr/>
                    <a:lstStyle/>
                    <a:p>
                      <a:pPr algn="l" fontAlgn="b">
                        <a:spcBef>
                          <a:spcPts val="0"/>
                        </a:spcBef>
                        <a:spcAft>
                          <a:spcPts val="0"/>
                        </a:spcAft>
                      </a:pPr>
                      <a:endParaRPr lang="en-US" sz="2300" b="0" i="0" u="none" strike="noStrike">
                        <a:effectLst/>
                        <a:latin typeface="Arial" panose="020B0604020202020204" pitchFamily="34" charset="0"/>
                      </a:endParaRPr>
                    </a:p>
                  </a:txBody>
                  <a:tcPr marL="12146" marR="12146" marT="12146" marB="0" anchor="b">
                    <a:lnL>
                      <a:noFill/>
                    </a:lnL>
                    <a:lnR>
                      <a:noFill/>
                    </a:lnR>
                    <a:lnT>
                      <a:noFill/>
                    </a:lnT>
                    <a:lnB>
                      <a:noFill/>
                    </a:lnB>
                  </a:tcPr>
                </a:tc>
                <a:tc>
                  <a:txBody>
                    <a:bodyPr/>
                    <a:lstStyle/>
                    <a:p>
                      <a:pPr algn="l" fontAlgn="b">
                        <a:spcBef>
                          <a:spcPts val="0"/>
                        </a:spcBef>
                        <a:spcAft>
                          <a:spcPts val="0"/>
                        </a:spcAft>
                      </a:pPr>
                      <a:endParaRPr lang="en-US" sz="2300" b="0" i="0" u="none" strike="noStrike">
                        <a:effectLst/>
                        <a:latin typeface="Arial" panose="020B0604020202020204" pitchFamily="34" charset="0"/>
                      </a:endParaRPr>
                    </a:p>
                  </a:txBody>
                  <a:tcPr marL="12146" marR="12146" marT="12146" marB="0" anchor="b">
                    <a:lnL>
                      <a:noFill/>
                    </a:lnL>
                    <a:lnR>
                      <a:noFill/>
                    </a:lnR>
                    <a:lnT>
                      <a:noFill/>
                    </a:lnT>
                    <a:lnB>
                      <a:noFill/>
                    </a:lnB>
                  </a:tcPr>
                </a:tc>
                <a:tc>
                  <a:txBody>
                    <a:bodyPr/>
                    <a:lstStyle/>
                    <a:p>
                      <a:pPr algn="l" fontAlgn="b">
                        <a:spcBef>
                          <a:spcPts val="0"/>
                        </a:spcBef>
                        <a:spcAft>
                          <a:spcPts val="0"/>
                        </a:spcAft>
                      </a:pPr>
                      <a:endParaRPr lang="en-US" sz="2300" b="0" i="0" u="none" strike="noStrike">
                        <a:effectLst/>
                        <a:latin typeface="Arial" panose="020B0604020202020204" pitchFamily="34" charset="0"/>
                      </a:endParaRPr>
                    </a:p>
                  </a:txBody>
                  <a:tcPr marL="12146" marR="12146" marT="12146" marB="0" anchor="b">
                    <a:lnL>
                      <a:noFill/>
                    </a:lnL>
                    <a:lnR>
                      <a:noFill/>
                    </a:lnR>
                    <a:lnT>
                      <a:noFill/>
                    </a:lnT>
                    <a:lnB>
                      <a:noFill/>
                    </a:lnB>
                  </a:tcPr>
                </a:tc>
                <a:tc>
                  <a:txBody>
                    <a:bodyPr/>
                    <a:lstStyle/>
                    <a:p>
                      <a:pPr algn="l" fontAlgn="b">
                        <a:spcBef>
                          <a:spcPts val="0"/>
                        </a:spcBef>
                        <a:spcAft>
                          <a:spcPts val="0"/>
                        </a:spcAft>
                      </a:pPr>
                      <a:endParaRPr lang="en-US" sz="2300" b="0" i="0" u="none" strike="noStrike">
                        <a:effectLst/>
                        <a:latin typeface="Arial" panose="020B0604020202020204" pitchFamily="34" charset="0"/>
                      </a:endParaRPr>
                    </a:p>
                  </a:txBody>
                  <a:tcPr marL="12146" marR="12146" marT="12146" marB="0" anchor="b">
                    <a:lnL>
                      <a:noFill/>
                    </a:lnL>
                    <a:lnR>
                      <a:noFill/>
                    </a:lnR>
                    <a:lnT>
                      <a:noFill/>
                    </a:lnT>
                    <a:lnB>
                      <a:noFill/>
                    </a:lnB>
                  </a:tcPr>
                </a:tc>
                <a:extLst>
                  <a:ext uri="{0D108BD9-81ED-4DB2-BD59-A6C34878D82A}">
                    <a16:rowId xmlns:a16="http://schemas.microsoft.com/office/drawing/2014/main" val="4170042490"/>
                  </a:ext>
                </a:extLst>
              </a:tr>
              <a:tr h="430881">
                <a:tc>
                  <a:txBody>
                    <a:bodyPr/>
                    <a:lstStyle/>
                    <a:p>
                      <a:pPr algn="ctr" fontAlgn="ctr">
                        <a:spcBef>
                          <a:spcPts val="0"/>
                        </a:spcBef>
                        <a:spcAft>
                          <a:spcPts val="0"/>
                        </a:spcAft>
                      </a:pPr>
                      <a:r>
                        <a:rPr lang="en-US" sz="1500" b="1" i="0" u="none" strike="noStrike" dirty="0" smtClean="0">
                          <a:solidFill>
                            <a:srgbClr val="000000"/>
                          </a:solidFill>
                          <a:effectLst/>
                          <a:latin typeface="Calibri" panose="020F0502020204030204" pitchFamily="34" charset="0"/>
                        </a:rPr>
                        <a:t>21.1b</a:t>
                      </a:r>
                      <a:endParaRPr lang="en-US" sz="2300" b="0" i="0" u="none" strike="noStrike" dirty="0">
                        <a:effectLst/>
                        <a:latin typeface="Arial" panose="020B0604020202020204" pitchFamily="34" charset="0"/>
                      </a:endParaRPr>
                    </a:p>
                  </a:txBody>
                  <a:tcPr marL="12146" marR="12146" marT="12146" marB="0" anchor="ctr">
                    <a:lnL>
                      <a:noFill/>
                    </a:lnL>
                    <a:lnR>
                      <a:noFill/>
                    </a:lnR>
                    <a:lnT>
                      <a:noFill/>
                    </a:lnT>
                    <a:lnB>
                      <a:noFill/>
                    </a:lnB>
                  </a:tcPr>
                </a:tc>
                <a:tc>
                  <a:txBody>
                    <a:bodyPr/>
                    <a:lstStyle/>
                    <a:p>
                      <a:pPr algn="l" fontAlgn="b">
                        <a:spcBef>
                          <a:spcPts val="0"/>
                        </a:spcBef>
                        <a:spcAft>
                          <a:spcPts val="0"/>
                        </a:spcAft>
                      </a:pPr>
                      <a:r>
                        <a:rPr lang="en-US" sz="1500" b="0" i="0" u="none" strike="noStrike" dirty="0">
                          <a:solidFill>
                            <a:srgbClr val="9C0006"/>
                          </a:solidFill>
                          <a:effectLst/>
                          <a:latin typeface="Calibri" panose="020F0502020204030204" pitchFamily="34" charset="0"/>
                        </a:rPr>
                        <a:t> </a:t>
                      </a:r>
                      <a:endParaRPr lang="en-US" sz="2300" b="0" i="0" u="none" strike="noStrike" dirty="0">
                        <a:effectLst/>
                        <a:latin typeface="Arial" panose="020B0604020202020204" pitchFamily="34" charset="0"/>
                      </a:endParaRPr>
                    </a:p>
                  </a:txBody>
                  <a:tcPr marL="12146" marR="12146" marT="12146" marB="0" anchor="b">
                    <a:lnL>
                      <a:noFill/>
                    </a:lnL>
                    <a:lnR>
                      <a:noFill/>
                    </a:lnR>
                    <a:lnT>
                      <a:noFill/>
                    </a:lnT>
                    <a:lnB>
                      <a:noFill/>
                    </a:lnB>
                    <a:solidFill>
                      <a:schemeClr val="accent1">
                        <a:lumMod val="40000"/>
                        <a:lumOff val="60000"/>
                      </a:schemeClr>
                    </a:solidFill>
                  </a:tcPr>
                </a:tc>
                <a:tc>
                  <a:txBody>
                    <a:bodyPr/>
                    <a:lstStyle/>
                    <a:p>
                      <a:pPr algn="l" fontAlgn="b">
                        <a:spcBef>
                          <a:spcPts val="0"/>
                        </a:spcBef>
                        <a:spcAft>
                          <a:spcPts val="0"/>
                        </a:spcAft>
                      </a:pPr>
                      <a:r>
                        <a:rPr lang="en-US" sz="1500" b="0" i="0" u="none" strike="noStrike" dirty="0">
                          <a:solidFill>
                            <a:srgbClr val="9C0006"/>
                          </a:solidFill>
                          <a:effectLst/>
                          <a:latin typeface="Calibri" panose="020F0502020204030204" pitchFamily="34" charset="0"/>
                        </a:rPr>
                        <a:t> </a:t>
                      </a:r>
                      <a:endParaRPr lang="en-US" sz="2300" b="0" i="0" u="none" strike="noStrike" dirty="0">
                        <a:effectLst/>
                        <a:latin typeface="Arial" panose="020B0604020202020204" pitchFamily="34" charset="0"/>
                      </a:endParaRPr>
                    </a:p>
                  </a:txBody>
                  <a:tcPr marL="12146" marR="12146" marT="12146" marB="0" anchor="b">
                    <a:lnL>
                      <a:noFill/>
                    </a:lnL>
                    <a:lnR>
                      <a:noFill/>
                    </a:lnR>
                    <a:lnT>
                      <a:noFill/>
                    </a:lnT>
                    <a:lnB>
                      <a:noFill/>
                    </a:lnB>
                    <a:solidFill>
                      <a:schemeClr val="accent1">
                        <a:lumMod val="40000"/>
                        <a:lumOff val="60000"/>
                      </a:schemeClr>
                    </a:solidFill>
                  </a:tcPr>
                </a:tc>
                <a:tc>
                  <a:txBody>
                    <a:bodyPr/>
                    <a:lstStyle/>
                    <a:p>
                      <a:pPr algn="l" fontAlgn="b">
                        <a:spcBef>
                          <a:spcPts val="0"/>
                        </a:spcBef>
                        <a:spcAft>
                          <a:spcPts val="0"/>
                        </a:spcAft>
                      </a:pPr>
                      <a:endParaRPr lang="en-US" sz="2300" b="0" i="0" u="none" strike="noStrike" dirty="0">
                        <a:effectLst/>
                        <a:latin typeface="Arial" panose="020B0604020202020204" pitchFamily="34" charset="0"/>
                      </a:endParaRPr>
                    </a:p>
                  </a:txBody>
                  <a:tcPr marL="12146" marR="12146" marT="12146" marB="0" anchor="b">
                    <a:lnL>
                      <a:noFill/>
                    </a:lnL>
                    <a:lnR>
                      <a:noFill/>
                    </a:lnR>
                    <a:lnT>
                      <a:noFill/>
                    </a:lnT>
                    <a:lnB>
                      <a:noFill/>
                    </a:lnB>
                  </a:tcPr>
                </a:tc>
                <a:tc>
                  <a:txBody>
                    <a:bodyPr/>
                    <a:lstStyle/>
                    <a:p>
                      <a:pPr algn="l" fontAlgn="b">
                        <a:spcBef>
                          <a:spcPts val="0"/>
                        </a:spcBef>
                        <a:spcAft>
                          <a:spcPts val="0"/>
                        </a:spcAft>
                      </a:pPr>
                      <a:endParaRPr lang="en-US" sz="2300" b="0" i="0" u="none" strike="noStrike">
                        <a:effectLst/>
                        <a:latin typeface="Arial" panose="020B0604020202020204" pitchFamily="34" charset="0"/>
                      </a:endParaRPr>
                    </a:p>
                  </a:txBody>
                  <a:tcPr marL="12146" marR="12146" marT="12146" marB="0" anchor="b">
                    <a:lnL>
                      <a:noFill/>
                    </a:lnL>
                    <a:lnR>
                      <a:noFill/>
                    </a:lnR>
                    <a:lnT>
                      <a:noFill/>
                    </a:lnT>
                    <a:lnB>
                      <a:noFill/>
                    </a:lnB>
                  </a:tcPr>
                </a:tc>
                <a:tc>
                  <a:txBody>
                    <a:bodyPr/>
                    <a:lstStyle/>
                    <a:p>
                      <a:pPr algn="l" fontAlgn="b">
                        <a:spcBef>
                          <a:spcPts val="0"/>
                        </a:spcBef>
                        <a:spcAft>
                          <a:spcPts val="0"/>
                        </a:spcAft>
                      </a:pPr>
                      <a:endParaRPr lang="en-US" sz="2300" b="0" i="0" u="none" strike="noStrike">
                        <a:effectLst/>
                        <a:latin typeface="Arial" panose="020B0604020202020204" pitchFamily="34" charset="0"/>
                      </a:endParaRPr>
                    </a:p>
                  </a:txBody>
                  <a:tcPr marL="12146" marR="12146" marT="12146" marB="0" anchor="b">
                    <a:lnL>
                      <a:noFill/>
                    </a:lnL>
                    <a:lnR>
                      <a:noFill/>
                    </a:lnR>
                    <a:lnT>
                      <a:noFill/>
                    </a:lnT>
                    <a:lnB>
                      <a:noFill/>
                    </a:lnB>
                  </a:tcPr>
                </a:tc>
                <a:tc>
                  <a:txBody>
                    <a:bodyPr/>
                    <a:lstStyle/>
                    <a:p>
                      <a:pPr algn="l" fontAlgn="b">
                        <a:spcBef>
                          <a:spcPts val="0"/>
                        </a:spcBef>
                        <a:spcAft>
                          <a:spcPts val="0"/>
                        </a:spcAft>
                      </a:pPr>
                      <a:endParaRPr lang="en-US" sz="2300" b="0" i="0" u="none" strike="noStrike">
                        <a:effectLst/>
                        <a:latin typeface="Arial" panose="020B0604020202020204" pitchFamily="34" charset="0"/>
                      </a:endParaRPr>
                    </a:p>
                  </a:txBody>
                  <a:tcPr marL="12146" marR="12146" marT="12146" marB="0" anchor="b">
                    <a:lnL>
                      <a:noFill/>
                    </a:lnL>
                    <a:lnR>
                      <a:noFill/>
                    </a:lnR>
                    <a:lnT>
                      <a:noFill/>
                    </a:lnT>
                    <a:lnB>
                      <a:noFill/>
                    </a:lnB>
                  </a:tcPr>
                </a:tc>
                <a:extLst>
                  <a:ext uri="{0D108BD9-81ED-4DB2-BD59-A6C34878D82A}">
                    <a16:rowId xmlns:a16="http://schemas.microsoft.com/office/drawing/2014/main" val="1418062564"/>
                  </a:ext>
                </a:extLst>
              </a:tr>
              <a:tr h="430881">
                <a:tc>
                  <a:txBody>
                    <a:bodyPr/>
                    <a:lstStyle/>
                    <a:p>
                      <a:pPr algn="ctr" fontAlgn="ctr">
                        <a:spcBef>
                          <a:spcPts val="0"/>
                        </a:spcBef>
                        <a:spcAft>
                          <a:spcPts val="0"/>
                        </a:spcAft>
                      </a:pPr>
                      <a:r>
                        <a:rPr lang="en-US" sz="1500" b="1" i="0" u="none" strike="noStrike" dirty="0" smtClean="0">
                          <a:solidFill>
                            <a:srgbClr val="000000"/>
                          </a:solidFill>
                          <a:effectLst/>
                          <a:latin typeface="Calibri" panose="020F0502020204030204" pitchFamily="34" charset="0"/>
                        </a:rPr>
                        <a:t>21.1c</a:t>
                      </a:r>
                      <a:endParaRPr lang="en-US" sz="2300" b="0" i="0" u="none" strike="noStrike" dirty="0">
                        <a:effectLst/>
                        <a:latin typeface="Arial" panose="020B0604020202020204" pitchFamily="34" charset="0"/>
                      </a:endParaRPr>
                    </a:p>
                  </a:txBody>
                  <a:tcPr marL="12146" marR="12146" marT="12146" marB="0" anchor="ctr">
                    <a:lnL>
                      <a:noFill/>
                    </a:lnL>
                    <a:lnR>
                      <a:noFill/>
                    </a:lnR>
                    <a:lnT>
                      <a:noFill/>
                    </a:lnT>
                    <a:lnB>
                      <a:noFill/>
                    </a:lnB>
                  </a:tcPr>
                </a:tc>
                <a:tc>
                  <a:txBody>
                    <a:bodyPr/>
                    <a:lstStyle/>
                    <a:p>
                      <a:pPr algn="l" fontAlgn="b">
                        <a:spcBef>
                          <a:spcPts val="0"/>
                        </a:spcBef>
                        <a:spcAft>
                          <a:spcPts val="0"/>
                        </a:spcAft>
                      </a:pPr>
                      <a:r>
                        <a:rPr lang="en-US" sz="1500" b="0" i="0" u="none" strike="noStrike" dirty="0">
                          <a:solidFill>
                            <a:srgbClr val="9C0006"/>
                          </a:solidFill>
                          <a:effectLst/>
                          <a:latin typeface="Calibri" panose="020F0502020204030204" pitchFamily="34" charset="0"/>
                        </a:rPr>
                        <a:t> </a:t>
                      </a:r>
                      <a:endParaRPr lang="en-US" sz="2300" b="0" i="0" u="none" strike="noStrike" dirty="0">
                        <a:effectLst/>
                        <a:latin typeface="Arial" panose="020B0604020202020204" pitchFamily="34" charset="0"/>
                      </a:endParaRPr>
                    </a:p>
                  </a:txBody>
                  <a:tcPr marL="12146" marR="12146" marT="12146" marB="0" anchor="b">
                    <a:lnL>
                      <a:noFill/>
                    </a:lnL>
                    <a:lnR>
                      <a:noFill/>
                    </a:lnR>
                    <a:lnT>
                      <a:noFill/>
                    </a:lnT>
                    <a:lnB>
                      <a:noFill/>
                    </a:lnB>
                    <a:solidFill>
                      <a:schemeClr val="accent1">
                        <a:lumMod val="40000"/>
                        <a:lumOff val="60000"/>
                      </a:schemeClr>
                    </a:solidFill>
                  </a:tcPr>
                </a:tc>
                <a:tc>
                  <a:txBody>
                    <a:bodyPr/>
                    <a:lstStyle/>
                    <a:p>
                      <a:pPr algn="l" fontAlgn="b">
                        <a:spcBef>
                          <a:spcPts val="0"/>
                        </a:spcBef>
                        <a:spcAft>
                          <a:spcPts val="0"/>
                        </a:spcAft>
                      </a:pPr>
                      <a:endParaRPr lang="en-US" sz="2300" b="0" i="0" u="none" strike="noStrike">
                        <a:effectLst/>
                        <a:latin typeface="Arial" panose="020B0604020202020204" pitchFamily="34" charset="0"/>
                      </a:endParaRPr>
                    </a:p>
                  </a:txBody>
                  <a:tcPr marL="12146" marR="12146" marT="12146" marB="0" anchor="b">
                    <a:lnL>
                      <a:noFill/>
                    </a:lnL>
                    <a:lnR>
                      <a:noFill/>
                    </a:lnR>
                    <a:lnT>
                      <a:noFill/>
                    </a:lnT>
                    <a:lnB>
                      <a:noFill/>
                    </a:lnB>
                  </a:tcPr>
                </a:tc>
                <a:tc>
                  <a:txBody>
                    <a:bodyPr/>
                    <a:lstStyle/>
                    <a:p>
                      <a:pPr algn="l" fontAlgn="b">
                        <a:spcBef>
                          <a:spcPts val="0"/>
                        </a:spcBef>
                        <a:spcAft>
                          <a:spcPts val="0"/>
                        </a:spcAft>
                      </a:pPr>
                      <a:r>
                        <a:rPr lang="en-US" sz="1500" b="0" i="0" u="none" strike="noStrike" dirty="0">
                          <a:solidFill>
                            <a:srgbClr val="9C0006"/>
                          </a:solidFill>
                          <a:effectLst/>
                          <a:latin typeface="Calibri" panose="020F0502020204030204" pitchFamily="34" charset="0"/>
                        </a:rPr>
                        <a:t> </a:t>
                      </a:r>
                      <a:endParaRPr lang="en-US" sz="2300" b="0" i="0" u="none" strike="noStrike" dirty="0">
                        <a:effectLst/>
                        <a:latin typeface="Arial" panose="020B0604020202020204" pitchFamily="34" charset="0"/>
                      </a:endParaRPr>
                    </a:p>
                  </a:txBody>
                  <a:tcPr marL="12146" marR="12146" marT="12146" marB="0" anchor="b">
                    <a:lnL>
                      <a:noFill/>
                    </a:lnL>
                    <a:lnR>
                      <a:noFill/>
                    </a:lnR>
                    <a:lnT>
                      <a:noFill/>
                    </a:lnT>
                    <a:lnB>
                      <a:noFill/>
                    </a:lnB>
                    <a:solidFill>
                      <a:schemeClr val="accent1">
                        <a:lumMod val="40000"/>
                        <a:lumOff val="60000"/>
                      </a:schemeClr>
                    </a:solidFill>
                  </a:tcPr>
                </a:tc>
                <a:tc>
                  <a:txBody>
                    <a:bodyPr/>
                    <a:lstStyle/>
                    <a:p>
                      <a:pPr algn="l" fontAlgn="b">
                        <a:spcBef>
                          <a:spcPts val="0"/>
                        </a:spcBef>
                        <a:spcAft>
                          <a:spcPts val="0"/>
                        </a:spcAft>
                      </a:pPr>
                      <a:endParaRPr lang="en-US" sz="2300" b="0" i="0" u="none" strike="noStrike">
                        <a:effectLst/>
                        <a:latin typeface="Arial" panose="020B0604020202020204" pitchFamily="34" charset="0"/>
                      </a:endParaRPr>
                    </a:p>
                  </a:txBody>
                  <a:tcPr marL="12146" marR="12146" marT="12146" marB="0" anchor="b">
                    <a:lnL>
                      <a:noFill/>
                    </a:lnL>
                    <a:lnR>
                      <a:noFill/>
                    </a:lnR>
                    <a:lnT>
                      <a:noFill/>
                    </a:lnT>
                    <a:lnB>
                      <a:noFill/>
                    </a:lnB>
                  </a:tcPr>
                </a:tc>
                <a:tc>
                  <a:txBody>
                    <a:bodyPr/>
                    <a:lstStyle/>
                    <a:p>
                      <a:pPr algn="l" fontAlgn="b">
                        <a:spcBef>
                          <a:spcPts val="0"/>
                        </a:spcBef>
                        <a:spcAft>
                          <a:spcPts val="0"/>
                        </a:spcAft>
                      </a:pPr>
                      <a:endParaRPr lang="en-US" sz="2300" b="0" i="0" u="none" strike="noStrike">
                        <a:effectLst/>
                        <a:latin typeface="Arial" panose="020B0604020202020204" pitchFamily="34" charset="0"/>
                      </a:endParaRPr>
                    </a:p>
                  </a:txBody>
                  <a:tcPr marL="12146" marR="12146" marT="12146" marB="0" anchor="b">
                    <a:lnL>
                      <a:noFill/>
                    </a:lnL>
                    <a:lnR>
                      <a:noFill/>
                    </a:lnR>
                    <a:lnT>
                      <a:noFill/>
                    </a:lnT>
                    <a:lnB>
                      <a:noFill/>
                    </a:lnB>
                  </a:tcPr>
                </a:tc>
                <a:tc>
                  <a:txBody>
                    <a:bodyPr/>
                    <a:lstStyle/>
                    <a:p>
                      <a:pPr algn="l" fontAlgn="b">
                        <a:spcBef>
                          <a:spcPts val="0"/>
                        </a:spcBef>
                        <a:spcAft>
                          <a:spcPts val="0"/>
                        </a:spcAft>
                      </a:pPr>
                      <a:endParaRPr lang="en-US" sz="2300" b="0" i="0" u="none" strike="noStrike">
                        <a:effectLst/>
                        <a:latin typeface="Arial" panose="020B0604020202020204" pitchFamily="34" charset="0"/>
                      </a:endParaRPr>
                    </a:p>
                  </a:txBody>
                  <a:tcPr marL="12146" marR="12146" marT="12146" marB="0" anchor="b">
                    <a:lnL>
                      <a:noFill/>
                    </a:lnL>
                    <a:lnR>
                      <a:noFill/>
                    </a:lnR>
                    <a:lnT>
                      <a:noFill/>
                    </a:lnT>
                    <a:lnB>
                      <a:noFill/>
                    </a:lnB>
                  </a:tcPr>
                </a:tc>
                <a:extLst>
                  <a:ext uri="{0D108BD9-81ED-4DB2-BD59-A6C34878D82A}">
                    <a16:rowId xmlns:a16="http://schemas.microsoft.com/office/drawing/2014/main" val="3294057004"/>
                  </a:ext>
                </a:extLst>
              </a:tr>
              <a:tr h="430881">
                <a:tc>
                  <a:txBody>
                    <a:bodyPr/>
                    <a:lstStyle/>
                    <a:p>
                      <a:pPr algn="ctr" fontAlgn="ctr">
                        <a:spcBef>
                          <a:spcPts val="0"/>
                        </a:spcBef>
                        <a:spcAft>
                          <a:spcPts val="0"/>
                        </a:spcAft>
                      </a:pPr>
                      <a:r>
                        <a:rPr lang="en-US" sz="1500" b="1" i="0" u="none" strike="noStrike" dirty="0" smtClean="0">
                          <a:solidFill>
                            <a:srgbClr val="000000"/>
                          </a:solidFill>
                          <a:effectLst/>
                          <a:latin typeface="Calibri" panose="020F0502020204030204" pitchFamily="34" charset="0"/>
                        </a:rPr>
                        <a:t>21.1d</a:t>
                      </a:r>
                      <a:endParaRPr lang="en-US" sz="2300" b="0" i="0" u="none" strike="noStrike" dirty="0">
                        <a:effectLst/>
                        <a:latin typeface="Arial" panose="020B0604020202020204" pitchFamily="34" charset="0"/>
                      </a:endParaRPr>
                    </a:p>
                  </a:txBody>
                  <a:tcPr marL="12146" marR="12146" marT="12146" marB="0" anchor="ctr">
                    <a:lnL>
                      <a:noFill/>
                    </a:lnL>
                    <a:lnR>
                      <a:noFill/>
                    </a:lnR>
                    <a:lnT>
                      <a:noFill/>
                    </a:lnT>
                    <a:lnB>
                      <a:noFill/>
                    </a:lnB>
                  </a:tcPr>
                </a:tc>
                <a:tc>
                  <a:txBody>
                    <a:bodyPr/>
                    <a:lstStyle/>
                    <a:p>
                      <a:pPr algn="l" fontAlgn="b">
                        <a:spcBef>
                          <a:spcPts val="0"/>
                        </a:spcBef>
                        <a:spcAft>
                          <a:spcPts val="0"/>
                        </a:spcAft>
                      </a:pPr>
                      <a:r>
                        <a:rPr lang="en-US" sz="1500" b="0" i="0" u="none" strike="noStrike" dirty="0">
                          <a:solidFill>
                            <a:srgbClr val="9C0006"/>
                          </a:solidFill>
                          <a:effectLst/>
                          <a:latin typeface="Calibri" panose="020F0502020204030204" pitchFamily="34" charset="0"/>
                        </a:rPr>
                        <a:t> </a:t>
                      </a:r>
                      <a:endParaRPr lang="en-US" sz="2300" b="0" i="0" u="none" strike="noStrike" dirty="0">
                        <a:effectLst/>
                        <a:latin typeface="Arial" panose="020B0604020202020204" pitchFamily="34" charset="0"/>
                      </a:endParaRPr>
                    </a:p>
                  </a:txBody>
                  <a:tcPr marL="12146" marR="12146" marT="12146" marB="0" anchor="b">
                    <a:lnL>
                      <a:noFill/>
                    </a:lnL>
                    <a:lnR>
                      <a:noFill/>
                    </a:lnR>
                    <a:lnT>
                      <a:noFill/>
                    </a:lnT>
                    <a:lnB>
                      <a:noFill/>
                    </a:lnB>
                    <a:solidFill>
                      <a:schemeClr val="accent1">
                        <a:lumMod val="40000"/>
                        <a:lumOff val="60000"/>
                      </a:schemeClr>
                    </a:solidFill>
                  </a:tcPr>
                </a:tc>
                <a:tc>
                  <a:txBody>
                    <a:bodyPr/>
                    <a:lstStyle/>
                    <a:p>
                      <a:pPr algn="l" fontAlgn="b">
                        <a:spcBef>
                          <a:spcPts val="0"/>
                        </a:spcBef>
                        <a:spcAft>
                          <a:spcPts val="0"/>
                        </a:spcAft>
                      </a:pPr>
                      <a:endParaRPr lang="en-US" sz="2300" b="0" i="0" u="none" strike="noStrike">
                        <a:effectLst/>
                        <a:latin typeface="Arial" panose="020B0604020202020204" pitchFamily="34" charset="0"/>
                      </a:endParaRPr>
                    </a:p>
                  </a:txBody>
                  <a:tcPr marL="12146" marR="12146" marT="12146" marB="0" anchor="b">
                    <a:lnL>
                      <a:noFill/>
                    </a:lnL>
                    <a:lnR>
                      <a:noFill/>
                    </a:lnR>
                    <a:lnT>
                      <a:noFill/>
                    </a:lnT>
                    <a:lnB>
                      <a:noFill/>
                    </a:lnB>
                  </a:tcPr>
                </a:tc>
                <a:tc>
                  <a:txBody>
                    <a:bodyPr/>
                    <a:lstStyle/>
                    <a:p>
                      <a:pPr algn="l" fontAlgn="b">
                        <a:spcBef>
                          <a:spcPts val="0"/>
                        </a:spcBef>
                        <a:spcAft>
                          <a:spcPts val="0"/>
                        </a:spcAft>
                      </a:pPr>
                      <a:endParaRPr lang="en-US" sz="2300" b="0" i="0" u="none" strike="noStrike">
                        <a:effectLst/>
                        <a:latin typeface="Arial" panose="020B0604020202020204" pitchFamily="34" charset="0"/>
                      </a:endParaRPr>
                    </a:p>
                  </a:txBody>
                  <a:tcPr marL="12146" marR="12146" marT="12146" marB="0" anchor="b">
                    <a:lnL>
                      <a:noFill/>
                    </a:lnL>
                    <a:lnR>
                      <a:noFill/>
                    </a:lnR>
                    <a:lnT>
                      <a:noFill/>
                    </a:lnT>
                    <a:lnB>
                      <a:noFill/>
                    </a:lnB>
                  </a:tcPr>
                </a:tc>
                <a:tc>
                  <a:txBody>
                    <a:bodyPr/>
                    <a:lstStyle/>
                    <a:p>
                      <a:pPr algn="l" fontAlgn="b">
                        <a:spcBef>
                          <a:spcPts val="0"/>
                        </a:spcBef>
                        <a:spcAft>
                          <a:spcPts val="0"/>
                        </a:spcAft>
                      </a:pPr>
                      <a:r>
                        <a:rPr lang="en-US" sz="1500" b="0" i="0" u="none" strike="noStrike" dirty="0">
                          <a:solidFill>
                            <a:srgbClr val="9C0006"/>
                          </a:solidFill>
                          <a:effectLst/>
                          <a:latin typeface="Calibri" panose="020F0502020204030204" pitchFamily="34" charset="0"/>
                        </a:rPr>
                        <a:t> </a:t>
                      </a:r>
                      <a:endParaRPr lang="en-US" sz="2300" b="0" i="0" u="none" strike="noStrike" dirty="0">
                        <a:effectLst/>
                        <a:latin typeface="Arial" panose="020B0604020202020204" pitchFamily="34" charset="0"/>
                      </a:endParaRPr>
                    </a:p>
                  </a:txBody>
                  <a:tcPr marL="12146" marR="12146" marT="12146" marB="0" anchor="b">
                    <a:lnL>
                      <a:noFill/>
                    </a:lnL>
                    <a:lnR>
                      <a:noFill/>
                    </a:lnR>
                    <a:lnT>
                      <a:noFill/>
                    </a:lnT>
                    <a:lnB>
                      <a:noFill/>
                    </a:lnB>
                    <a:solidFill>
                      <a:schemeClr val="accent1">
                        <a:lumMod val="40000"/>
                        <a:lumOff val="60000"/>
                      </a:schemeClr>
                    </a:solidFill>
                  </a:tcPr>
                </a:tc>
                <a:tc>
                  <a:txBody>
                    <a:bodyPr/>
                    <a:lstStyle/>
                    <a:p>
                      <a:pPr algn="l" fontAlgn="b">
                        <a:spcBef>
                          <a:spcPts val="0"/>
                        </a:spcBef>
                        <a:spcAft>
                          <a:spcPts val="0"/>
                        </a:spcAft>
                      </a:pPr>
                      <a:endParaRPr lang="en-US" sz="2300" b="0" i="0" u="none" strike="noStrike">
                        <a:effectLst/>
                        <a:latin typeface="Arial" panose="020B0604020202020204" pitchFamily="34" charset="0"/>
                      </a:endParaRPr>
                    </a:p>
                  </a:txBody>
                  <a:tcPr marL="12146" marR="12146" marT="12146" marB="0" anchor="b">
                    <a:lnL>
                      <a:noFill/>
                    </a:lnL>
                    <a:lnR>
                      <a:noFill/>
                    </a:lnR>
                    <a:lnT>
                      <a:noFill/>
                    </a:lnT>
                    <a:lnB>
                      <a:noFill/>
                    </a:lnB>
                  </a:tcPr>
                </a:tc>
                <a:tc>
                  <a:txBody>
                    <a:bodyPr/>
                    <a:lstStyle/>
                    <a:p>
                      <a:pPr algn="l" fontAlgn="b">
                        <a:spcBef>
                          <a:spcPts val="0"/>
                        </a:spcBef>
                        <a:spcAft>
                          <a:spcPts val="0"/>
                        </a:spcAft>
                      </a:pPr>
                      <a:endParaRPr lang="en-US" sz="2300" b="0" i="0" u="none" strike="noStrike">
                        <a:effectLst/>
                        <a:latin typeface="Arial" panose="020B0604020202020204" pitchFamily="34" charset="0"/>
                      </a:endParaRPr>
                    </a:p>
                  </a:txBody>
                  <a:tcPr marL="12146" marR="12146" marT="12146" marB="0" anchor="b">
                    <a:lnL>
                      <a:noFill/>
                    </a:lnL>
                    <a:lnR>
                      <a:noFill/>
                    </a:lnR>
                    <a:lnT>
                      <a:noFill/>
                    </a:lnT>
                    <a:lnB>
                      <a:noFill/>
                    </a:lnB>
                  </a:tcPr>
                </a:tc>
                <a:extLst>
                  <a:ext uri="{0D108BD9-81ED-4DB2-BD59-A6C34878D82A}">
                    <a16:rowId xmlns:a16="http://schemas.microsoft.com/office/drawing/2014/main" val="228828549"/>
                  </a:ext>
                </a:extLst>
              </a:tr>
              <a:tr h="430881">
                <a:tc>
                  <a:txBody>
                    <a:bodyPr/>
                    <a:lstStyle/>
                    <a:p>
                      <a:pPr algn="ctr" fontAlgn="ctr">
                        <a:spcBef>
                          <a:spcPts val="0"/>
                        </a:spcBef>
                        <a:spcAft>
                          <a:spcPts val="0"/>
                        </a:spcAft>
                      </a:pPr>
                      <a:r>
                        <a:rPr lang="en-US" sz="1500" b="1" i="0" u="none" strike="noStrike" dirty="0" smtClean="0">
                          <a:solidFill>
                            <a:srgbClr val="000000"/>
                          </a:solidFill>
                          <a:effectLst/>
                          <a:latin typeface="Calibri" panose="020F0502020204030204" pitchFamily="34" charset="0"/>
                        </a:rPr>
                        <a:t>21.1e</a:t>
                      </a:r>
                      <a:endParaRPr lang="en-US" sz="2300" b="0" i="0" u="none" strike="noStrike" dirty="0">
                        <a:effectLst/>
                        <a:latin typeface="Arial" panose="020B0604020202020204" pitchFamily="34" charset="0"/>
                      </a:endParaRPr>
                    </a:p>
                  </a:txBody>
                  <a:tcPr marL="12146" marR="12146" marT="12146" marB="0" anchor="ctr">
                    <a:lnL>
                      <a:noFill/>
                    </a:lnL>
                    <a:lnR>
                      <a:noFill/>
                    </a:lnR>
                    <a:lnT>
                      <a:noFill/>
                    </a:lnT>
                    <a:lnB>
                      <a:noFill/>
                    </a:lnB>
                  </a:tcPr>
                </a:tc>
                <a:tc>
                  <a:txBody>
                    <a:bodyPr/>
                    <a:lstStyle/>
                    <a:p>
                      <a:pPr algn="l" fontAlgn="b">
                        <a:spcBef>
                          <a:spcPts val="0"/>
                        </a:spcBef>
                        <a:spcAft>
                          <a:spcPts val="0"/>
                        </a:spcAft>
                      </a:pPr>
                      <a:r>
                        <a:rPr lang="en-US" sz="1500" b="0" i="0" u="none" strike="noStrike" dirty="0">
                          <a:solidFill>
                            <a:srgbClr val="9C0006"/>
                          </a:solidFill>
                          <a:effectLst/>
                          <a:latin typeface="Calibri" panose="020F0502020204030204" pitchFamily="34" charset="0"/>
                        </a:rPr>
                        <a:t> </a:t>
                      </a:r>
                      <a:endParaRPr lang="en-US" sz="2300" b="0" i="0" u="none" strike="noStrike" dirty="0">
                        <a:effectLst/>
                        <a:latin typeface="Arial" panose="020B0604020202020204" pitchFamily="34" charset="0"/>
                      </a:endParaRPr>
                    </a:p>
                  </a:txBody>
                  <a:tcPr marL="12146" marR="12146" marT="12146" marB="0" anchor="b">
                    <a:lnL>
                      <a:noFill/>
                    </a:lnL>
                    <a:lnR>
                      <a:noFill/>
                    </a:lnR>
                    <a:lnT>
                      <a:noFill/>
                    </a:lnT>
                    <a:lnB>
                      <a:noFill/>
                    </a:lnB>
                    <a:solidFill>
                      <a:schemeClr val="accent1">
                        <a:lumMod val="40000"/>
                        <a:lumOff val="60000"/>
                      </a:schemeClr>
                    </a:solidFill>
                  </a:tcPr>
                </a:tc>
                <a:tc>
                  <a:txBody>
                    <a:bodyPr/>
                    <a:lstStyle/>
                    <a:p>
                      <a:pPr algn="l" fontAlgn="b">
                        <a:spcBef>
                          <a:spcPts val="0"/>
                        </a:spcBef>
                        <a:spcAft>
                          <a:spcPts val="0"/>
                        </a:spcAft>
                      </a:pPr>
                      <a:r>
                        <a:rPr lang="en-US" sz="1500" b="0" i="0" u="none" strike="noStrike" dirty="0">
                          <a:solidFill>
                            <a:srgbClr val="9C0006"/>
                          </a:solidFill>
                          <a:effectLst/>
                          <a:latin typeface="Calibri" panose="020F0502020204030204" pitchFamily="34" charset="0"/>
                        </a:rPr>
                        <a:t> </a:t>
                      </a:r>
                      <a:endParaRPr lang="en-US" sz="2300" b="0" i="0" u="none" strike="noStrike" dirty="0">
                        <a:effectLst/>
                        <a:latin typeface="Arial" panose="020B0604020202020204" pitchFamily="34" charset="0"/>
                      </a:endParaRPr>
                    </a:p>
                  </a:txBody>
                  <a:tcPr marL="12146" marR="12146" marT="12146" marB="0" anchor="b">
                    <a:lnL>
                      <a:noFill/>
                    </a:lnL>
                    <a:lnR>
                      <a:noFill/>
                    </a:lnR>
                    <a:lnT>
                      <a:noFill/>
                    </a:lnT>
                    <a:lnB>
                      <a:noFill/>
                    </a:lnB>
                    <a:solidFill>
                      <a:schemeClr val="accent1">
                        <a:lumMod val="40000"/>
                        <a:lumOff val="60000"/>
                      </a:schemeClr>
                    </a:solidFill>
                  </a:tcPr>
                </a:tc>
                <a:tc>
                  <a:txBody>
                    <a:bodyPr/>
                    <a:lstStyle/>
                    <a:p>
                      <a:pPr algn="l" fontAlgn="b">
                        <a:spcBef>
                          <a:spcPts val="0"/>
                        </a:spcBef>
                        <a:spcAft>
                          <a:spcPts val="0"/>
                        </a:spcAft>
                      </a:pPr>
                      <a:r>
                        <a:rPr lang="en-US" sz="1500" b="0" i="0" u="none" strike="noStrike" dirty="0">
                          <a:solidFill>
                            <a:srgbClr val="9C0006"/>
                          </a:solidFill>
                          <a:effectLst/>
                          <a:latin typeface="Calibri" panose="020F0502020204030204" pitchFamily="34" charset="0"/>
                        </a:rPr>
                        <a:t> </a:t>
                      </a:r>
                      <a:endParaRPr lang="en-US" sz="2300" b="0" i="0" u="none" strike="noStrike" dirty="0">
                        <a:effectLst/>
                        <a:latin typeface="Arial" panose="020B0604020202020204" pitchFamily="34" charset="0"/>
                      </a:endParaRPr>
                    </a:p>
                  </a:txBody>
                  <a:tcPr marL="12146" marR="12146" marT="12146" marB="0" anchor="b">
                    <a:lnL>
                      <a:noFill/>
                    </a:lnL>
                    <a:lnR>
                      <a:noFill/>
                    </a:lnR>
                    <a:lnT>
                      <a:noFill/>
                    </a:lnT>
                    <a:lnB>
                      <a:noFill/>
                    </a:lnB>
                    <a:solidFill>
                      <a:schemeClr val="accent1">
                        <a:lumMod val="40000"/>
                        <a:lumOff val="60000"/>
                      </a:schemeClr>
                    </a:solidFill>
                  </a:tcPr>
                </a:tc>
                <a:tc>
                  <a:txBody>
                    <a:bodyPr/>
                    <a:lstStyle/>
                    <a:p>
                      <a:pPr algn="l" fontAlgn="b">
                        <a:spcBef>
                          <a:spcPts val="0"/>
                        </a:spcBef>
                        <a:spcAft>
                          <a:spcPts val="0"/>
                        </a:spcAft>
                      </a:pPr>
                      <a:r>
                        <a:rPr lang="en-US" sz="1500" b="0" i="0" u="none" strike="noStrike" dirty="0">
                          <a:solidFill>
                            <a:srgbClr val="9C0006"/>
                          </a:solidFill>
                          <a:effectLst/>
                          <a:latin typeface="Calibri" panose="020F0502020204030204" pitchFamily="34" charset="0"/>
                        </a:rPr>
                        <a:t> </a:t>
                      </a:r>
                      <a:endParaRPr lang="en-US" sz="2300" b="0" i="0" u="none" strike="noStrike" dirty="0">
                        <a:effectLst/>
                        <a:latin typeface="Arial" panose="020B0604020202020204" pitchFamily="34" charset="0"/>
                      </a:endParaRPr>
                    </a:p>
                  </a:txBody>
                  <a:tcPr marL="12146" marR="12146" marT="12146" marB="0" anchor="b">
                    <a:lnL>
                      <a:noFill/>
                    </a:lnL>
                    <a:lnR>
                      <a:noFill/>
                    </a:lnR>
                    <a:lnT>
                      <a:noFill/>
                    </a:lnT>
                    <a:lnB>
                      <a:noFill/>
                    </a:lnB>
                    <a:solidFill>
                      <a:schemeClr val="accent1">
                        <a:lumMod val="40000"/>
                        <a:lumOff val="60000"/>
                      </a:schemeClr>
                    </a:solidFill>
                  </a:tcPr>
                </a:tc>
                <a:tc>
                  <a:txBody>
                    <a:bodyPr/>
                    <a:lstStyle/>
                    <a:p>
                      <a:pPr algn="l" fontAlgn="b">
                        <a:spcBef>
                          <a:spcPts val="0"/>
                        </a:spcBef>
                        <a:spcAft>
                          <a:spcPts val="0"/>
                        </a:spcAft>
                      </a:pPr>
                      <a:endParaRPr lang="en-US" sz="2300" b="0" i="0" u="none" strike="noStrike">
                        <a:effectLst/>
                        <a:latin typeface="Arial" panose="020B0604020202020204" pitchFamily="34" charset="0"/>
                      </a:endParaRPr>
                    </a:p>
                  </a:txBody>
                  <a:tcPr marL="12146" marR="12146" marT="12146" marB="0" anchor="b">
                    <a:lnL>
                      <a:noFill/>
                    </a:lnL>
                    <a:lnR>
                      <a:noFill/>
                    </a:lnR>
                    <a:lnT>
                      <a:noFill/>
                    </a:lnT>
                    <a:lnB>
                      <a:noFill/>
                    </a:lnB>
                  </a:tcPr>
                </a:tc>
                <a:tc>
                  <a:txBody>
                    <a:bodyPr/>
                    <a:lstStyle/>
                    <a:p>
                      <a:pPr algn="l" fontAlgn="b">
                        <a:spcBef>
                          <a:spcPts val="0"/>
                        </a:spcBef>
                        <a:spcAft>
                          <a:spcPts val="0"/>
                        </a:spcAft>
                      </a:pPr>
                      <a:endParaRPr lang="en-US" sz="2300" b="0" i="0" u="none" strike="noStrike">
                        <a:effectLst/>
                        <a:latin typeface="Arial" panose="020B0604020202020204" pitchFamily="34" charset="0"/>
                      </a:endParaRPr>
                    </a:p>
                  </a:txBody>
                  <a:tcPr marL="12146" marR="12146" marT="12146" marB="0" anchor="b">
                    <a:lnL>
                      <a:noFill/>
                    </a:lnL>
                    <a:lnR>
                      <a:noFill/>
                    </a:lnR>
                    <a:lnT>
                      <a:noFill/>
                    </a:lnT>
                    <a:lnB>
                      <a:noFill/>
                    </a:lnB>
                  </a:tcPr>
                </a:tc>
                <a:extLst>
                  <a:ext uri="{0D108BD9-81ED-4DB2-BD59-A6C34878D82A}">
                    <a16:rowId xmlns:a16="http://schemas.microsoft.com/office/drawing/2014/main" val="2992195220"/>
                  </a:ext>
                </a:extLst>
              </a:tr>
              <a:tr h="430881">
                <a:tc>
                  <a:txBody>
                    <a:bodyPr/>
                    <a:lstStyle/>
                    <a:p>
                      <a:pPr algn="ctr" fontAlgn="ctr">
                        <a:spcBef>
                          <a:spcPts val="0"/>
                        </a:spcBef>
                        <a:spcAft>
                          <a:spcPts val="0"/>
                        </a:spcAft>
                      </a:pPr>
                      <a:r>
                        <a:rPr lang="en-US" sz="1500" b="1" i="0" u="none" strike="noStrike" dirty="0" smtClean="0">
                          <a:solidFill>
                            <a:srgbClr val="000000"/>
                          </a:solidFill>
                          <a:effectLst/>
                          <a:latin typeface="Calibri" panose="020F0502020204030204" pitchFamily="34" charset="0"/>
                        </a:rPr>
                        <a:t>21.1g</a:t>
                      </a:r>
                      <a:endParaRPr lang="en-US" sz="2300" b="0" i="0" u="none" strike="noStrike" dirty="0">
                        <a:effectLst/>
                        <a:latin typeface="Arial" panose="020B0604020202020204" pitchFamily="34" charset="0"/>
                      </a:endParaRPr>
                    </a:p>
                  </a:txBody>
                  <a:tcPr marL="12146" marR="12146" marT="12146" marB="0" anchor="ctr">
                    <a:lnL>
                      <a:noFill/>
                    </a:lnL>
                    <a:lnR>
                      <a:noFill/>
                    </a:lnR>
                    <a:lnT>
                      <a:noFill/>
                    </a:lnT>
                    <a:lnB>
                      <a:noFill/>
                    </a:lnB>
                  </a:tcPr>
                </a:tc>
                <a:tc>
                  <a:txBody>
                    <a:bodyPr/>
                    <a:lstStyle/>
                    <a:p>
                      <a:pPr algn="l" fontAlgn="b">
                        <a:spcBef>
                          <a:spcPts val="0"/>
                        </a:spcBef>
                        <a:spcAft>
                          <a:spcPts val="0"/>
                        </a:spcAft>
                      </a:pPr>
                      <a:r>
                        <a:rPr lang="en-US" sz="1500" b="0" i="0" u="none" strike="noStrike" dirty="0">
                          <a:solidFill>
                            <a:srgbClr val="9C0006"/>
                          </a:solidFill>
                          <a:effectLst/>
                          <a:latin typeface="Calibri" panose="020F0502020204030204" pitchFamily="34" charset="0"/>
                        </a:rPr>
                        <a:t> </a:t>
                      </a:r>
                      <a:endParaRPr lang="en-US" sz="2300" b="0" i="0" u="none" strike="noStrike" dirty="0">
                        <a:effectLst/>
                        <a:latin typeface="Arial" panose="020B0604020202020204" pitchFamily="34" charset="0"/>
                      </a:endParaRPr>
                    </a:p>
                  </a:txBody>
                  <a:tcPr marL="12146" marR="12146" marT="12146" marB="0" anchor="b">
                    <a:lnL>
                      <a:noFill/>
                    </a:lnL>
                    <a:lnR>
                      <a:noFill/>
                    </a:lnR>
                    <a:lnT>
                      <a:noFill/>
                    </a:lnT>
                    <a:lnB>
                      <a:noFill/>
                    </a:lnB>
                    <a:solidFill>
                      <a:schemeClr val="accent1">
                        <a:lumMod val="40000"/>
                        <a:lumOff val="60000"/>
                      </a:schemeClr>
                    </a:solidFill>
                  </a:tcPr>
                </a:tc>
                <a:tc>
                  <a:txBody>
                    <a:bodyPr/>
                    <a:lstStyle/>
                    <a:p>
                      <a:pPr algn="l" fontAlgn="b">
                        <a:spcBef>
                          <a:spcPts val="0"/>
                        </a:spcBef>
                        <a:spcAft>
                          <a:spcPts val="0"/>
                        </a:spcAft>
                      </a:pPr>
                      <a:r>
                        <a:rPr lang="en-US" sz="1500" b="0" i="0" u="none" strike="noStrike">
                          <a:solidFill>
                            <a:srgbClr val="9C0006"/>
                          </a:solidFill>
                          <a:effectLst/>
                          <a:latin typeface="Calibri" panose="020F0502020204030204" pitchFamily="34" charset="0"/>
                        </a:rPr>
                        <a:t> </a:t>
                      </a:r>
                      <a:endParaRPr lang="en-US" sz="2300" b="0" i="0" u="none" strike="noStrike">
                        <a:effectLst/>
                        <a:latin typeface="Arial" panose="020B0604020202020204" pitchFamily="34" charset="0"/>
                      </a:endParaRPr>
                    </a:p>
                  </a:txBody>
                  <a:tcPr marL="12146" marR="12146" marT="12146" marB="0" anchor="b">
                    <a:lnL>
                      <a:noFill/>
                    </a:lnL>
                    <a:lnR>
                      <a:noFill/>
                    </a:lnR>
                    <a:lnT>
                      <a:noFill/>
                    </a:lnT>
                    <a:lnB>
                      <a:noFill/>
                    </a:lnB>
                    <a:solidFill>
                      <a:schemeClr val="accent1">
                        <a:lumMod val="40000"/>
                        <a:lumOff val="60000"/>
                      </a:schemeClr>
                    </a:solidFill>
                  </a:tcPr>
                </a:tc>
                <a:tc>
                  <a:txBody>
                    <a:bodyPr/>
                    <a:lstStyle/>
                    <a:p>
                      <a:pPr algn="l" fontAlgn="b">
                        <a:spcBef>
                          <a:spcPts val="0"/>
                        </a:spcBef>
                        <a:spcAft>
                          <a:spcPts val="0"/>
                        </a:spcAft>
                      </a:pPr>
                      <a:r>
                        <a:rPr lang="en-US" sz="1500" b="0" i="0" u="none" strike="noStrike">
                          <a:solidFill>
                            <a:srgbClr val="9C0006"/>
                          </a:solidFill>
                          <a:effectLst/>
                          <a:latin typeface="Calibri" panose="020F0502020204030204" pitchFamily="34" charset="0"/>
                        </a:rPr>
                        <a:t> </a:t>
                      </a:r>
                      <a:endParaRPr lang="en-US" sz="2300" b="0" i="0" u="none" strike="noStrike">
                        <a:effectLst/>
                        <a:latin typeface="Arial" panose="020B0604020202020204" pitchFamily="34" charset="0"/>
                      </a:endParaRPr>
                    </a:p>
                  </a:txBody>
                  <a:tcPr marL="12146" marR="12146" marT="12146" marB="0" anchor="b">
                    <a:lnL>
                      <a:noFill/>
                    </a:lnL>
                    <a:lnR>
                      <a:noFill/>
                    </a:lnR>
                    <a:lnT>
                      <a:noFill/>
                    </a:lnT>
                    <a:lnB>
                      <a:noFill/>
                    </a:lnB>
                    <a:solidFill>
                      <a:schemeClr val="accent1">
                        <a:lumMod val="40000"/>
                        <a:lumOff val="60000"/>
                      </a:schemeClr>
                    </a:solidFill>
                  </a:tcPr>
                </a:tc>
                <a:tc>
                  <a:txBody>
                    <a:bodyPr/>
                    <a:lstStyle/>
                    <a:p>
                      <a:pPr algn="l" fontAlgn="b">
                        <a:spcBef>
                          <a:spcPts val="0"/>
                        </a:spcBef>
                        <a:spcAft>
                          <a:spcPts val="0"/>
                        </a:spcAft>
                      </a:pPr>
                      <a:r>
                        <a:rPr lang="en-US" sz="1500" b="0" i="0" u="none" strike="noStrike" dirty="0">
                          <a:solidFill>
                            <a:srgbClr val="9C0006"/>
                          </a:solidFill>
                          <a:effectLst/>
                          <a:latin typeface="Calibri" panose="020F0502020204030204" pitchFamily="34" charset="0"/>
                        </a:rPr>
                        <a:t> </a:t>
                      </a:r>
                      <a:endParaRPr lang="en-US" sz="2300" b="0" i="0" u="none" strike="noStrike" dirty="0">
                        <a:effectLst/>
                        <a:latin typeface="Arial" panose="020B0604020202020204" pitchFamily="34" charset="0"/>
                      </a:endParaRPr>
                    </a:p>
                  </a:txBody>
                  <a:tcPr marL="12146" marR="12146" marT="12146" marB="0" anchor="b">
                    <a:lnL>
                      <a:noFill/>
                    </a:lnL>
                    <a:lnR>
                      <a:noFill/>
                    </a:lnR>
                    <a:lnT>
                      <a:noFill/>
                    </a:lnT>
                    <a:lnB>
                      <a:noFill/>
                    </a:lnB>
                    <a:solidFill>
                      <a:schemeClr val="accent1">
                        <a:lumMod val="40000"/>
                        <a:lumOff val="60000"/>
                      </a:schemeClr>
                    </a:solidFill>
                  </a:tcPr>
                </a:tc>
                <a:tc>
                  <a:txBody>
                    <a:bodyPr/>
                    <a:lstStyle/>
                    <a:p>
                      <a:pPr algn="l" fontAlgn="b">
                        <a:spcBef>
                          <a:spcPts val="0"/>
                        </a:spcBef>
                        <a:spcAft>
                          <a:spcPts val="0"/>
                        </a:spcAft>
                      </a:pPr>
                      <a:r>
                        <a:rPr lang="en-US" sz="1500" b="0" i="0" u="none" strike="noStrike" dirty="0">
                          <a:solidFill>
                            <a:srgbClr val="9C0006"/>
                          </a:solidFill>
                          <a:effectLst/>
                          <a:latin typeface="Calibri" panose="020F0502020204030204" pitchFamily="34" charset="0"/>
                        </a:rPr>
                        <a:t> </a:t>
                      </a:r>
                      <a:endParaRPr lang="en-US" sz="2300" b="0" i="0" u="none" strike="noStrike" dirty="0">
                        <a:effectLst/>
                        <a:latin typeface="Arial" panose="020B0604020202020204" pitchFamily="34" charset="0"/>
                      </a:endParaRPr>
                    </a:p>
                  </a:txBody>
                  <a:tcPr marL="12146" marR="12146" marT="12146" marB="0" anchor="b">
                    <a:lnL>
                      <a:noFill/>
                    </a:lnL>
                    <a:lnR>
                      <a:noFill/>
                    </a:lnR>
                    <a:lnT>
                      <a:noFill/>
                    </a:lnT>
                    <a:lnB>
                      <a:noFill/>
                    </a:lnB>
                    <a:solidFill>
                      <a:schemeClr val="accent1">
                        <a:lumMod val="40000"/>
                        <a:lumOff val="60000"/>
                      </a:schemeClr>
                    </a:solidFill>
                  </a:tcPr>
                </a:tc>
                <a:tc>
                  <a:txBody>
                    <a:bodyPr/>
                    <a:lstStyle/>
                    <a:p>
                      <a:pPr algn="l" fontAlgn="b">
                        <a:spcBef>
                          <a:spcPts val="0"/>
                        </a:spcBef>
                        <a:spcAft>
                          <a:spcPts val="0"/>
                        </a:spcAft>
                      </a:pPr>
                      <a:endParaRPr lang="en-US" sz="2300" b="0" i="0" u="none" strike="noStrike">
                        <a:effectLst/>
                        <a:latin typeface="Arial" panose="020B0604020202020204" pitchFamily="34" charset="0"/>
                      </a:endParaRPr>
                    </a:p>
                  </a:txBody>
                  <a:tcPr marL="12146" marR="12146" marT="12146" marB="0" anchor="b">
                    <a:lnL>
                      <a:noFill/>
                    </a:lnL>
                    <a:lnR>
                      <a:noFill/>
                    </a:lnR>
                    <a:lnT>
                      <a:noFill/>
                    </a:lnT>
                    <a:lnB>
                      <a:noFill/>
                    </a:lnB>
                  </a:tcPr>
                </a:tc>
                <a:extLst>
                  <a:ext uri="{0D108BD9-81ED-4DB2-BD59-A6C34878D82A}">
                    <a16:rowId xmlns:a16="http://schemas.microsoft.com/office/drawing/2014/main" val="977573008"/>
                  </a:ext>
                </a:extLst>
              </a:tr>
              <a:tr h="430881">
                <a:tc>
                  <a:txBody>
                    <a:bodyPr/>
                    <a:lstStyle/>
                    <a:p>
                      <a:pPr algn="ctr" fontAlgn="ctr">
                        <a:spcBef>
                          <a:spcPts val="0"/>
                        </a:spcBef>
                        <a:spcAft>
                          <a:spcPts val="0"/>
                        </a:spcAft>
                      </a:pPr>
                      <a:r>
                        <a:rPr lang="en-US" sz="1500" b="1" i="0" u="none" strike="noStrike" dirty="0" smtClean="0">
                          <a:solidFill>
                            <a:srgbClr val="000000"/>
                          </a:solidFill>
                          <a:effectLst/>
                          <a:latin typeface="Calibri" panose="020F0502020204030204" pitchFamily="34" charset="0"/>
                        </a:rPr>
                        <a:t>21.5a</a:t>
                      </a:r>
                      <a:endParaRPr lang="en-US" sz="2300" b="0" i="0" u="none" strike="noStrike" dirty="0">
                        <a:effectLst/>
                        <a:latin typeface="Arial" panose="020B0604020202020204" pitchFamily="34" charset="0"/>
                      </a:endParaRPr>
                    </a:p>
                  </a:txBody>
                  <a:tcPr marL="12146" marR="12146" marT="12146" marB="0" anchor="ctr">
                    <a:lnL>
                      <a:noFill/>
                    </a:lnL>
                    <a:lnR>
                      <a:noFill/>
                    </a:lnR>
                    <a:lnT>
                      <a:noFill/>
                    </a:lnT>
                    <a:lnB>
                      <a:noFill/>
                    </a:lnB>
                  </a:tcPr>
                </a:tc>
                <a:tc>
                  <a:txBody>
                    <a:bodyPr/>
                    <a:lstStyle/>
                    <a:p>
                      <a:pPr algn="l" fontAlgn="b">
                        <a:spcBef>
                          <a:spcPts val="0"/>
                        </a:spcBef>
                        <a:spcAft>
                          <a:spcPts val="0"/>
                        </a:spcAft>
                      </a:pPr>
                      <a:r>
                        <a:rPr lang="en-US" sz="1500" b="0" i="0" u="none" strike="noStrike" dirty="0">
                          <a:solidFill>
                            <a:srgbClr val="9C0006"/>
                          </a:solidFill>
                          <a:effectLst/>
                          <a:latin typeface="Calibri" panose="020F0502020204030204" pitchFamily="34" charset="0"/>
                        </a:rPr>
                        <a:t> </a:t>
                      </a:r>
                      <a:endParaRPr lang="en-US" sz="2300" b="0" i="0" u="none" strike="noStrike" dirty="0">
                        <a:effectLst/>
                        <a:latin typeface="Arial" panose="020B0604020202020204" pitchFamily="34" charset="0"/>
                      </a:endParaRPr>
                    </a:p>
                  </a:txBody>
                  <a:tcPr marL="12146" marR="12146" marT="12146" marB="0" anchor="b">
                    <a:lnL>
                      <a:noFill/>
                    </a:lnL>
                    <a:lnR>
                      <a:noFill/>
                    </a:lnR>
                    <a:lnT>
                      <a:noFill/>
                    </a:lnT>
                    <a:lnB>
                      <a:noFill/>
                    </a:lnB>
                    <a:solidFill>
                      <a:schemeClr val="accent1">
                        <a:lumMod val="40000"/>
                        <a:lumOff val="60000"/>
                      </a:schemeClr>
                    </a:solidFill>
                  </a:tcPr>
                </a:tc>
                <a:tc>
                  <a:txBody>
                    <a:bodyPr/>
                    <a:lstStyle/>
                    <a:p>
                      <a:pPr algn="l" fontAlgn="b">
                        <a:spcBef>
                          <a:spcPts val="0"/>
                        </a:spcBef>
                        <a:spcAft>
                          <a:spcPts val="0"/>
                        </a:spcAft>
                      </a:pPr>
                      <a:r>
                        <a:rPr lang="en-US" sz="1500" b="0" i="0" u="none" strike="noStrike">
                          <a:solidFill>
                            <a:srgbClr val="9C0006"/>
                          </a:solidFill>
                          <a:effectLst/>
                          <a:latin typeface="Calibri" panose="020F0502020204030204" pitchFamily="34" charset="0"/>
                        </a:rPr>
                        <a:t> </a:t>
                      </a:r>
                      <a:endParaRPr lang="en-US" sz="2300" b="0" i="0" u="none" strike="noStrike">
                        <a:effectLst/>
                        <a:latin typeface="Arial" panose="020B0604020202020204" pitchFamily="34" charset="0"/>
                      </a:endParaRPr>
                    </a:p>
                  </a:txBody>
                  <a:tcPr marL="12146" marR="12146" marT="12146" marB="0" anchor="b">
                    <a:lnL>
                      <a:noFill/>
                    </a:lnL>
                    <a:lnR>
                      <a:noFill/>
                    </a:lnR>
                    <a:lnT>
                      <a:noFill/>
                    </a:lnT>
                    <a:lnB>
                      <a:noFill/>
                    </a:lnB>
                    <a:solidFill>
                      <a:schemeClr val="accent1">
                        <a:lumMod val="40000"/>
                        <a:lumOff val="60000"/>
                      </a:schemeClr>
                    </a:solidFill>
                  </a:tcPr>
                </a:tc>
                <a:tc>
                  <a:txBody>
                    <a:bodyPr/>
                    <a:lstStyle/>
                    <a:p>
                      <a:pPr algn="l" fontAlgn="b">
                        <a:spcBef>
                          <a:spcPts val="0"/>
                        </a:spcBef>
                        <a:spcAft>
                          <a:spcPts val="0"/>
                        </a:spcAft>
                      </a:pPr>
                      <a:r>
                        <a:rPr lang="en-US" sz="1500" b="0" i="0" u="none" strike="noStrike">
                          <a:solidFill>
                            <a:srgbClr val="9C0006"/>
                          </a:solidFill>
                          <a:effectLst/>
                          <a:latin typeface="Calibri" panose="020F0502020204030204" pitchFamily="34" charset="0"/>
                        </a:rPr>
                        <a:t> </a:t>
                      </a:r>
                      <a:endParaRPr lang="en-US" sz="2300" b="0" i="0" u="none" strike="noStrike">
                        <a:effectLst/>
                        <a:latin typeface="Arial" panose="020B0604020202020204" pitchFamily="34" charset="0"/>
                      </a:endParaRPr>
                    </a:p>
                  </a:txBody>
                  <a:tcPr marL="12146" marR="12146" marT="12146" marB="0" anchor="b">
                    <a:lnL>
                      <a:noFill/>
                    </a:lnL>
                    <a:lnR>
                      <a:noFill/>
                    </a:lnR>
                    <a:lnT>
                      <a:noFill/>
                    </a:lnT>
                    <a:lnB>
                      <a:noFill/>
                    </a:lnB>
                    <a:solidFill>
                      <a:schemeClr val="accent1">
                        <a:lumMod val="40000"/>
                        <a:lumOff val="60000"/>
                      </a:schemeClr>
                    </a:solidFill>
                  </a:tcPr>
                </a:tc>
                <a:tc>
                  <a:txBody>
                    <a:bodyPr/>
                    <a:lstStyle/>
                    <a:p>
                      <a:pPr algn="l" fontAlgn="b">
                        <a:spcBef>
                          <a:spcPts val="0"/>
                        </a:spcBef>
                        <a:spcAft>
                          <a:spcPts val="0"/>
                        </a:spcAft>
                      </a:pPr>
                      <a:r>
                        <a:rPr lang="en-US" sz="1500" b="0" i="0" u="none" strike="noStrike" dirty="0">
                          <a:solidFill>
                            <a:srgbClr val="9C0006"/>
                          </a:solidFill>
                          <a:effectLst/>
                          <a:latin typeface="Calibri" panose="020F0502020204030204" pitchFamily="34" charset="0"/>
                        </a:rPr>
                        <a:t> </a:t>
                      </a:r>
                      <a:endParaRPr lang="en-US" sz="2300" b="0" i="0" u="none" strike="noStrike" dirty="0">
                        <a:effectLst/>
                        <a:latin typeface="Arial" panose="020B0604020202020204" pitchFamily="34" charset="0"/>
                      </a:endParaRPr>
                    </a:p>
                  </a:txBody>
                  <a:tcPr marL="12146" marR="12146" marT="12146" marB="0" anchor="b">
                    <a:lnL>
                      <a:noFill/>
                    </a:lnL>
                    <a:lnR>
                      <a:noFill/>
                    </a:lnR>
                    <a:lnT>
                      <a:noFill/>
                    </a:lnT>
                    <a:lnB>
                      <a:noFill/>
                    </a:lnB>
                    <a:solidFill>
                      <a:schemeClr val="accent1">
                        <a:lumMod val="40000"/>
                        <a:lumOff val="60000"/>
                      </a:schemeClr>
                    </a:solidFill>
                  </a:tcPr>
                </a:tc>
                <a:tc>
                  <a:txBody>
                    <a:bodyPr/>
                    <a:lstStyle/>
                    <a:p>
                      <a:pPr algn="l" fontAlgn="b">
                        <a:spcBef>
                          <a:spcPts val="0"/>
                        </a:spcBef>
                        <a:spcAft>
                          <a:spcPts val="0"/>
                        </a:spcAft>
                      </a:pPr>
                      <a:endParaRPr lang="en-US" sz="2300" b="0" i="0" u="none" strike="noStrike">
                        <a:effectLst/>
                        <a:latin typeface="Arial" panose="020B0604020202020204" pitchFamily="34" charset="0"/>
                      </a:endParaRPr>
                    </a:p>
                  </a:txBody>
                  <a:tcPr marL="12146" marR="12146" marT="12146" marB="0" anchor="b">
                    <a:lnL>
                      <a:noFill/>
                    </a:lnL>
                    <a:lnR>
                      <a:noFill/>
                    </a:lnR>
                    <a:lnT>
                      <a:noFill/>
                    </a:lnT>
                    <a:lnB>
                      <a:noFill/>
                    </a:lnB>
                  </a:tcPr>
                </a:tc>
                <a:tc>
                  <a:txBody>
                    <a:bodyPr/>
                    <a:lstStyle/>
                    <a:p>
                      <a:pPr algn="l" fontAlgn="b">
                        <a:spcBef>
                          <a:spcPts val="0"/>
                        </a:spcBef>
                        <a:spcAft>
                          <a:spcPts val="0"/>
                        </a:spcAft>
                      </a:pPr>
                      <a:r>
                        <a:rPr lang="en-US" sz="1500" b="0" i="0" u="none" strike="noStrike" dirty="0">
                          <a:solidFill>
                            <a:srgbClr val="9C0006"/>
                          </a:solidFill>
                          <a:effectLst/>
                          <a:latin typeface="Calibri" panose="020F0502020204030204" pitchFamily="34" charset="0"/>
                        </a:rPr>
                        <a:t> </a:t>
                      </a:r>
                      <a:endParaRPr lang="en-US" sz="2300" b="0" i="0" u="none" strike="noStrike" dirty="0">
                        <a:effectLst/>
                        <a:latin typeface="Arial" panose="020B0604020202020204" pitchFamily="34" charset="0"/>
                      </a:endParaRPr>
                    </a:p>
                  </a:txBody>
                  <a:tcPr marL="12146" marR="12146" marT="12146" marB="0" anchor="b">
                    <a:lnL>
                      <a:noFill/>
                    </a:lnL>
                    <a:lnR>
                      <a:noFill/>
                    </a:lnR>
                    <a:lnT>
                      <a:noFill/>
                    </a:lnT>
                    <a:lnB>
                      <a:noFill/>
                    </a:lnB>
                    <a:solidFill>
                      <a:schemeClr val="accent1">
                        <a:lumMod val="40000"/>
                        <a:lumOff val="60000"/>
                      </a:schemeClr>
                    </a:solidFill>
                  </a:tcPr>
                </a:tc>
                <a:extLst>
                  <a:ext uri="{0D108BD9-81ED-4DB2-BD59-A6C34878D82A}">
                    <a16:rowId xmlns:a16="http://schemas.microsoft.com/office/drawing/2014/main" val="113109182"/>
                  </a:ext>
                </a:extLst>
              </a:tr>
              <a:tr h="346913">
                <a:tc>
                  <a:txBody>
                    <a:bodyPr/>
                    <a:lstStyle/>
                    <a:p>
                      <a:pPr algn="ctr" fontAlgn="ctr">
                        <a:spcBef>
                          <a:spcPts val="0"/>
                        </a:spcBef>
                        <a:spcAft>
                          <a:spcPts val="0"/>
                        </a:spcAft>
                      </a:pPr>
                      <a:r>
                        <a:rPr lang="en-US" sz="1500" b="1" i="0" u="none" strike="noStrike" dirty="0" smtClean="0">
                          <a:solidFill>
                            <a:srgbClr val="000000"/>
                          </a:solidFill>
                          <a:effectLst/>
                          <a:latin typeface="Calibri" panose="020F0502020204030204" pitchFamily="34" charset="0"/>
                        </a:rPr>
                        <a:t>21.5c</a:t>
                      </a:r>
                      <a:endParaRPr lang="en-US" sz="2300" b="0" i="0" u="none" strike="noStrike" dirty="0">
                        <a:effectLst/>
                        <a:latin typeface="Arial" panose="020B0604020202020204" pitchFamily="34" charset="0"/>
                      </a:endParaRPr>
                    </a:p>
                  </a:txBody>
                  <a:tcPr marL="12146" marR="12146" marT="12146" marB="0" anchor="ctr">
                    <a:lnL>
                      <a:noFill/>
                    </a:lnL>
                    <a:lnR>
                      <a:noFill/>
                    </a:lnR>
                    <a:lnT>
                      <a:noFill/>
                    </a:lnT>
                    <a:lnB>
                      <a:noFill/>
                    </a:lnB>
                  </a:tcPr>
                </a:tc>
                <a:tc>
                  <a:txBody>
                    <a:bodyPr/>
                    <a:lstStyle/>
                    <a:p>
                      <a:pPr algn="l" fontAlgn="b">
                        <a:spcBef>
                          <a:spcPts val="0"/>
                        </a:spcBef>
                        <a:spcAft>
                          <a:spcPts val="0"/>
                        </a:spcAft>
                      </a:pPr>
                      <a:r>
                        <a:rPr lang="en-US" sz="1500" b="0" i="0" u="none" strike="noStrike" dirty="0">
                          <a:solidFill>
                            <a:srgbClr val="9C0006"/>
                          </a:solidFill>
                          <a:effectLst/>
                          <a:latin typeface="Calibri" panose="020F0502020204030204" pitchFamily="34" charset="0"/>
                        </a:rPr>
                        <a:t> </a:t>
                      </a:r>
                      <a:endParaRPr lang="en-US" sz="2300" b="0" i="0" u="none" strike="noStrike" dirty="0">
                        <a:effectLst/>
                        <a:latin typeface="Arial" panose="020B0604020202020204" pitchFamily="34" charset="0"/>
                      </a:endParaRPr>
                    </a:p>
                  </a:txBody>
                  <a:tcPr marL="12146" marR="12146" marT="12146" marB="0" anchor="b">
                    <a:lnL>
                      <a:noFill/>
                    </a:lnL>
                    <a:lnR>
                      <a:noFill/>
                    </a:lnR>
                    <a:lnT>
                      <a:noFill/>
                    </a:lnT>
                    <a:lnB>
                      <a:noFill/>
                    </a:lnB>
                    <a:solidFill>
                      <a:schemeClr val="accent1">
                        <a:lumMod val="40000"/>
                        <a:lumOff val="60000"/>
                      </a:schemeClr>
                    </a:solidFill>
                  </a:tcPr>
                </a:tc>
                <a:tc>
                  <a:txBody>
                    <a:bodyPr/>
                    <a:lstStyle/>
                    <a:p>
                      <a:pPr algn="l" fontAlgn="b">
                        <a:spcBef>
                          <a:spcPts val="0"/>
                        </a:spcBef>
                        <a:spcAft>
                          <a:spcPts val="0"/>
                        </a:spcAft>
                      </a:pPr>
                      <a:r>
                        <a:rPr lang="en-US" sz="1500" b="0" i="0" u="none" strike="noStrike">
                          <a:solidFill>
                            <a:srgbClr val="9C0006"/>
                          </a:solidFill>
                          <a:effectLst/>
                          <a:latin typeface="Calibri" panose="020F0502020204030204" pitchFamily="34" charset="0"/>
                        </a:rPr>
                        <a:t> </a:t>
                      </a:r>
                      <a:endParaRPr lang="en-US" sz="2300" b="0" i="0" u="none" strike="noStrike">
                        <a:effectLst/>
                        <a:latin typeface="Arial" panose="020B0604020202020204" pitchFamily="34" charset="0"/>
                      </a:endParaRPr>
                    </a:p>
                  </a:txBody>
                  <a:tcPr marL="12146" marR="12146" marT="12146" marB="0" anchor="b">
                    <a:lnL>
                      <a:noFill/>
                    </a:lnL>
                    <a:lnR>
                      <a:noFill/>
                    </a:lnR>
                    <a:lnT>
                      <a:noFill/>
                    </a:lnT>
                    <a:lnB>
                      <a:noFill/>
                    </a:lnB>
                    <a:solidFill>
                      <a:schemeClr val="accent1">
                        <a:lumMod val="40000"/>
                        <a:lumOff val="60000"/>
                      </a:schemeClr>
                    </a:solidFill>
                  </a:tcPr>
                </a:tc>
                <a:tc>
                  <a:txBody>
                    <a:bodyPr/>
                    <a:lstStyle/>
                    <a:p>
                      <a:pPr algn="l" fontAlgn="b">
                        <a:spcBef>
                          <a:spcPts val="0"/>
                        </a:spcBef>
                        <a:spcAft>
                          <a:spcPts val="0"/>
                        </a:spcAft>
                      </a:pPr>
                      <a:r>
                        <a:rPr lang="en-US" sz="1500" b="0" i="0" u="none" strike="noStrike">
                          <a:solidFill>
                            <a:srgbClr val="9C0006"/>
                          </a:solidFill>
                          <a:effectLst/>
                          <a:latin typeface="Calibri" panose="020F0502020204030204" pitchFamily="34" charset="0"/>
                        </a:rPr>
                        <a:t> </a:t>
                      </a:r>
                      <a:endParaRPr lang="en-US" sz="2300" b="0" i="0" u="none" strike="noStrike">
                        <a:effectLst/>
                        <a:latin typeface="Arial" panose="020B0604020202020204" pitchFamily="34" charset="0"/>
                      </a:endParaRPr>
                    </a:p>
                  </a:txBody>
                  <a:tcPr marL="12146" marR="12146" marT="12146" marB="0" anchor="b">
                    <a:lnL>
                      <a:noFill/>
                    </a:lnL>
                    <a:lnR>
                      <a:noFill/>
                    </a:lnR>
                    <a:lnT>
                      <a:noFill/>
                    </a:lnT>
                    <a:lnB>
                      <a:noFill/>
                    </a:lnB>
                    <a:solidFill>
                      <a:schemeClr val="accent1">
                        <a:lumMod val="40000"/>
                        <a:lumOff val="60000"/>
                      </a:schemeClr>
                    </a:solidFill>
                  </a:tcPr>
                </a:tc>
                <a:tc>
                  <a:txBody>
                    <a:bodyPr/>
                    <a:lstStyle/>
                    <a:p>
                      <a:pPr algn="l" fontAlgn="b">
                        <a:spcBef>
                          <a:spcPts val="0"/>
                        </a:spcBef>
                        <a:spcAft>
                          <a:spcPts val="0"/>
                        </a:spcAft>
                      </a:pPr>
                      <a:r>
                        <a:rPr lang="en-US" sz="1500" b="0" i="0" u="none" strike="noStrike" dirty="0">
                          <a:solidFill>
                            <a:srgbClr val="9C0006"/>
                          </a:solidFill>
                          <a:effectLst/>
                          <a:latin typeface="Calibri" panose="020F0502020204030204" pitchFamily="34" charset="0"/>
                        </a:rPr>
                        <a:t> </a:t>
                      </a:r>
                      <a:endParaRPr lang="en-US" sz="2300" b="0" i="0" u="none" strike="noStrike" dirty="0">
                        <a:effectLst/>
                        <a:latin typeface="Arial" panose="020B0604020202020204" pitchFamily="34" charset="0"/>
                      </a:endParaRPr>
                    </a:p>
                  </a:txBody>
                  <a:tcPr marL="12146" marR="12146" marT="12146" marB="0" anchor="b">
                    <a:lnL>
                      <a:noFill/>
                    </a:lnL>
                    <a:lnR>
                      <a:noFill/>
                    </a:lnR>
                    <a:lnT>
                      <a:noFill/>
                    </a:lnT>
                    <a:lnB>
                      <a:noFill/>
                    </a:lnB>
                    <a:solidFill>
                      <a:schemeClr val="accent1">
                        <a:lumMod val="40000"/>
                        <a:lumOff val="60000"/>
                      </a:schemeClr>
                    </a:solidFill>
                  </a:tcPr>
                </a:tc>
                <a:tc>
                  <a:txBody>
                    <a:bodyPr/>
                    <a:lstStyle/>
                    <a:p>
                      <a:pPr algn="l" fontAlgn="b">
                        <a:spcBef>
                          <a:spcPts val="0"/>
                        </a:spcBef>
                        <a:spcAft>
                          <a:spcPts val="0"/>
                        </a:spcAft>
                      </a:pPr>
                      <a:r>
                        <a:rPr lang="en-US" sz="1500" b="0" i="0" u="none" strike="noStrike" dirty="0">
                          <a:solidFill>
                            <a:srgbClr val="9C0006"/>
                          </a:solidFill>
                          <a:effectLst/>
                          <a:latin typeface="Calibri" panose="020F0502020204030204" pitchFamily="34" charset="0"/>
                        </a:rPr>
                        <a:t> </a:t>
                      </a:r>
                      <a:endParaRPr lang="en-US" sz="2300" b="0" i="0" u="none" strike="noStrike" dirty="0">
                        <a:effectLst/>
                        <a:latin typeface="Arial" panose="020B0604020202020204" pitchFamily="34" charset="0"/>
                      </a:endParaRPr>
                    </a:p>
                  </a:txBody>
                  <a:tcPr marL="12146" marR="12146" marT="12146" marB="0" anchor="b">
                    <a:lnL>
                      <a:noFill/>
                    </a:lnL>
                    <a:lnR>
                      <a:noFill/>
                    </a:lnR>
                    <a:lnT>
                      <a:noFill/>
                    </a:lnT>
                    <a:lnB>
                      <a:noFill/>
                    </a:lnB>
                    <a:solidFill>
                      <a:schemeClr val="accent1">
                        <a:lumMod val="40000"/>
                        <a:lumOff val="60000"/>
                      </a:schemeClr>
                    </a:solidFill>
                  </a:tcPr>
                </a:tc>
                <a:tc>
                  <a:txBody>
                    <a:bodyPr/>
                    <a:lstStyle/>
                    <a:p>
                      <a:pPr algn="l" fontAlgn="b">
                        <a:spcBef>
                          <a:spcPts val="0"/>
                        </a:spcBef>
                        <a:spcAft>
                          <a:spcPts val="0"/>
                        </a:spcAft>
                      </a:pPr>
                      <a:r>
                        <a:rPr lang="en-US" sz="1500" b="0" i="0" u="none" strike="noStrike" dirty="0">
                          <a:solidFill>
                            <a:srgbClr val="9C0006"/>
                          </a:solidFill>
                          <a:effectLst/>
                          <a:latin typeface="Calibri" panose="020F0502020204030204" pitchFamily="34" charset="0"/>
                        </a:rPr>
                        <a:t> </a:t>
                      </a:r>
                      <a:endParaRPr lang="en-US" sz="2300" b="0" i="0" u="none" strike="noStrike" dirty="0">
                        <a:effectLst/>
                        <a:latin typeface="Arial" panose="020B0604020202020204" pitchFamily="34" charset="0"/>
                      </a:endParaRPr>
                    </a:p>
                  </a:txBody>
                  <a:tcPr marL="12146" marR="12146" marT="12146" marB="0" anchor="b">
                    <a:lnL>
                      <a:noFill/>
                    </a:lnL>
                    <a:lnR>
                      <a:noFill/>
                    </a:lnR>
                    <a:lnT>
                      <a:noFill/>
                    </a:lnT>
                    <a:lnB>
                      <a:noFill/>
                    </a:lnB>
                    <a:solidFill>
                      <a:schemeClr val="accent1">
                        <a:lumMod val="40000"/>
                        <a:lumOff val="60000"/>
                      </a:schemeClr>
                    </a:solidFill>
                  </a:tcPr>
                </a:tc>
                <a:extLst>
                  <a:ext uri="{0D108BD9-81ED-4DB2-BD59-A6C34878D82A}">
                    <a16:rowId xmlns:a16="http://schemas.microsoft.com/office/drawing/2014/main" val="2729659067"/>
                  </a:ext>
                </a:extLst>
              </a:tr>
            </a:tbl>
          </a:graphicData>
        </a:graphic>
      </p:graphicFrame>
      <p:pic>
        <p:nvPicPr>
          <p:cNvPr id="6" name="Picture 5">
            <a:extLst>
              <a:ext uri="{FF2B5EF4-FFF2-40B4-BE49-F238E27FC236}">
                <a16:creationId xmlns:a16="http://schemas.microsoft.com/office/drawing/2014/main" id="{DF958610-411C-4E45-BAC8-A72975A5BC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24673" y="1274582"/>
            <a:ext cx="1186421" cy="889816"/>
          </a:xfrm>
          <a:prstGeom prst="rect">
            <a:avLst/>
          </a:prstGeom>
        </p:spPr>
      </p:pic>
      <p:sp>
        <p:nvSpPr>
          <p:cNvPr id="7" name="Rectangle 6"/>
          <p:cNvSpPr/>
          <p:nvPr/>
        </p:nvSpPr>
        <p:spPr>
          <a:xfrm>
            <a:off x="5793234" y="1797978"/>
            <a:ext cx="1186421" cy="4763081"/>
          </a:xfrm>
          <a:prstGeom prst="rect">
            <a:avLst/>
          </a:prstGeom>
          <a:noFill/>
          <a:ln w="476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199655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7886700" cy="1325563"/>
          </a:xfrm>
        </p:spPr>
        <p:txBody>
          <a:bodyPr/>
          <a:lstStyle/>
          <a:p>
            <a:r>
              <a:rPr lang="en-US" dirty="0"/>
              <a:t>Model tuning</a:t>
            </a:r>
          </a:p>
        </p:txBody>
      </p:sp>
      <p:sp>
        <p:nvSpPr>
          <p:cNvPr id="3" name="Content Placeholder 2"/>
          <p:cNvSpPr>
            <a:spLocks noGrp="1"/>
          </p:cNvSpPr>
          <p:nvPr>
            <p:ph idx="1"/>
          </p:nvPr>
        </p:nvSpPr>
        <p:spPr>
          <a:xfrm>
            <a:off x="308219" y="1450487"/>
            <a:ext cx="7886700" cy="4351338"/>
          </a:xfrm>
        </p:spPr>
        <p:txBody>
          <a:bodyPr>
            <a:normAutofit fontScale="92500" lnSpcReduction="20000"/>
          </a:bodyPr>
          <a:lstStyle/>
          <a:p>
            <a:r>
              <a:rPr lang="en-US" dirty="0"/>
              <a:t>Indices </a:t>
            </a:r>
          </a:p>
          <a:p>
            <a:pPr lvl="1"/>
            <a:r>
              <a:rPr lang="en-US" dirty="0"/>
              <a:t>Standard Error + adjustment tuned to RMSE</a:t>
            </a:r>
          </a:p>
          <a:p>
            <a:r>
              <a:rPr lang="en-US" dirty="0"/>
              <a:t>Age and length sample size</a:t>
            </a:r>
          </a:p>
          <a:p>
            <a:pPr lvl="1"/>
            <a:r>
              <a:rPr lang="en-US" dirty="0"/>
              <a:t>Francis 1A.18 method as implemented in R4SS</a:t>
            </a:r>
          </a:p>
          <a:p>
            <a:pPr lvl="1"/>
            <a:r>
              <a:rPr lang="en-US" dirty="0"/>
              <a:t>Reduced sample size for all composition data</a:t>
            </a:r>
          </a:p>
          <a:p>
            <a:pPr lvl="1"/>
            <a:endParaRPr lang="en-US" dirty="0"/>
          </a:p>
          <a:p>
            <a:r>
              <a:rPr lang="en-US" dirty="0"/>
              <a:t>Tuning results</a:t>
            </a:r>
          </a:p>
          <a:p>
            <a:pPr lvl="1"/>
            <a:r>
              <a:rPr lang="en-US" dirty="0"/>
              <a:t>All data components were given higher variance/lower sample size</a:t>
            </a:r>
          </a:p>
          <a:p>
            <a:pPr lvl="2"/>
            <a:r>
              <a:rPr lang="en-US" dirty="0"/>
              <a:t>Increased emphasis on model structure and priors</a:t>
            </a:r>
          </a:p>
          <a:p>
            <a:pPr lvl="1"/>
            <a:r>
              <a:rPr lang="en-US" dirty="0"/>
              <a:t>More weight on indices with slight overfitting based on RMSSR &lt; 1.0</a:t>
            </a:r>
          </a:p>
          <a:p>
            <a:pPr lvl="2"/>
            <a:r>
              <a:rPr lang="en-US" dirty="0"/>
              <a:t>Additional tuning of indices </a:t>
            </a:r>
            <a:r>
              <a:rPr lang="en-US" dirty="0" smtClean="0"/>
              <a:t>necessary</a:t>
            </a:r>
          </a:p>
          <a:p>
            <a:pPr lvl="1"/>
            <a:r>
              <a:rPr lang="en-US" dirty="0"/>
              <a:t>H</a:t>
            </a:r>
            <a:r>
              <a:rPr lang="en-US" dirty="0" smtClean="0"/>
              <a:t>igh survey catchability ( &gt; 1.4) </a:t>
            </a:r>
            <a:endParaRPr lang="en-US" dirty="0"/>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3199" y="71733"/>
            <a:ext cx="1088643" cy="1088643"/>
          </a:xfrm>
          <a:prstGeom prst="rect">
            <a:avLst/>
          </a:prstGeom>
        </p:spPr>
      </p:pic>
    </p:spTree>
    <p:extLst>
      <p:ext uri="{BB962C8B-B14F-4D97-AF65-F5344CB8AC3E}">
        <p14:creationId xmlns:p14="http://schemas.microsoft.com/office/powerpoint/2010/main" val="32736063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2913" t="10114" r="8576"/>
          <a:stretch/>
        </p:blipFill>
        <p:spPr>
          <a:xfrm>
            <a:off x="4868983" y="2516594"/>
            <a:ext cx="4275017" cy="4341406"/>
          </a:xfrm>
          <a:prstGeom prst="rect">
            <a:avLst/>
          </a:prstGeom>
        </p:spPr>
      </p:pic>
      <p:sp>
        <p:nvSpPr>
          <p:cNvPr id="2" name="Title 1"/>
          <p:cNvSpPr>
            <a:spLocks noGrp="1"/>
          </p:cNvSpPr>
          <p:nvPr>
            <p:ph type="title"/>
          </p:nvPr>
        </p:nvSpPr>
        <p:spPr>
          <a:xfrm>
            <a:off x="318890" y="211934"/>
            <a:ext cx="7886700" cy="1325563"/>
          </a:xfrm>
        </p:spPr>
        <p:txBody>
          <a:bodyPr/>
          <a:lstStyle/>
          <a:p>
            <a:r>
              <a:rPr lang="en-US" dirty="0" smtClean="0"/>
              <a:t>Last year’s model</a:t>
            </a:r>
            <a:endParaRPr lang="en-US" dirty="0"/>
          </a:p>
        </p:txBody>
      </p:sp>
      <p:sp>
        <p:nvSpPr>
          <p:cNvPr id="3" name="Content Placeholder 2"/>
          <p:cNvSpPr>
            <a:spLocks noGrp="1"/>
          </p:cNvSpPr>
          <p:nvPr>
            <p:ph idx="1"/>
          </p:nvPr>
        </p:nvSpPr>
        <p:spPr>
          <a:xfrm>
            <a:off x="318890" y="1690689"/>
            <a:ext cx="4776741" cy="4351338"/>
          </a:xfrm>
        </p:spPr>
        <p:txBody>
          <a:bodyPr>
            <a:normAutofit/>
          </a:bodyPr>
          <a:lstStyle/>
          <a:p>
            <a:r>
              <a:rPr lang="en-US" dirty="0"/>
              <a:t>Fisheries – Longline, Pot, Trawl</a:t>
            </a:r>
          </a:p>
          <a:p>
            <a:r>
              <a:rPr lang="en-US" dirty="0"/>
              <a:t>Indices – AFSC bottom trawl and AFSC longline surveys</a:t>
            </a:r>
          </a:p>
          <a:p>
            <a:r>
              <a:rPr lang="en-US" dirty="0"/>
              <a:t>Length composition</a:t>
            </a:r>
          </a:p>
          <a:p>
            <a:pPr lvl="1"/>
            <a:r>
              <a:rPr lang="en-US" dirty="0"/>
              <a:t>All fisheries and indices</a:t>
            </a:r>
          </a:p>
          <a:p>
            <a:r>
              <a:rPr lang="en-US" dirty="0"/>
              <a:t>Age data </a:t>
            </a:r>
          </a:p>
          <a:p>
            <a:pPr lvl="1"/>
            <a:r>
              <a:rPr lang="en-US" dirty="0"/>
              <a:t>2007+ survey and Fishery conditional age-at-length</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58354" y="0"/>
            <a:ext cx="3110365" cy="1264341"/>
          </a:xfrm>
          <a:prstGeom prst="rect">
            <a:avLst/>
          </a:prstGeom>
        </p:spPr>
      </p:pic>
    </p:spTree>
    <p:extLst>
      <p:ext uri="{BB962C8B-B14F-4D97-AF65-F5344CB8AC3E}">
        <p14:creationId xmlns:p14="http://schemas.microsoft.com/office/powerpoint/2010/main" val="39237056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7886700" cy="1325563"/>
          </a:xfrm>
        </p:spPr>
        <p:txBody>
          <a:bodyPr/>
          <a:lstStyle/>
          <a:p>
            <a:r>
              <a:rPr lang="en-US" dirty="0"/>
              <a:t>Model tuning</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1782726360"/>
              </p:ext>
            </p:extLst>
          </p:nvPr>
        </p:nvGraphicFramePr>
        <p:xfrm>
          <a:off x="610927" y="1325563"/>
          <a:ext cx="7501442" cy="3358077"/>
        </p:xfrm>
        <a:graphic>
          <a:graphicData uri="http://schemas.openxmlformats.org/drawingml/2006/table">
            <a:tbl>
              <a:tblPr firstRow="1" firstCol="1" bandRow="1"/>
              <a:tblGrid>
                <a:gridCol w="912758">
                  <a:extLst>
                    <a:ext uri="{9D8B030D-6E8A-4147-A177-3AD203B41FA5}">
                      <a16:colId xmlns:a16="http://schemas.microsoft.com/office/drawing/2014/main" val="2531531076"/>
                    </a:ext>
                  </a:extLst>
                </a:gridCol>
                <a:gridCol w="1886141">
                  <a:extLst>
                    <a:ext uri="{9D8B030D-6E8A-4147-A177-3AD203B41FA5}">
                      <a16:colId xmlns:a16="http://schemas.microsoft.com/office/drawing/2014/main" val="3686083460"/>
                    </a:ext>
                  </a:extLst>
                </a:gridCol>
                <a:gridCol w="1862373">
                  <a:extLst>
                    <a:ext uri="{9D8B030D-6E8A-4147-A177-3AD203B41FA5}">
                      <a16:colId xmlns:a16="http://schemas.microsoft.com/office/drawing/2014/main" val="1564723290"/>
                    </a:ext>
                  </a:extLst>
                </a:gridCol>
                <a:gridCol w="1330965">
                  <a:extLst>
                    <a:ext uri="{9D8B030D-6E8A-4147-A177-3AD203B41FA5}">
                      <a16:colId xmlns:a16="http://schemas.microsoft.com/office/drawing/2014/main" val="3757678867"/>
                    </a:ext>
                  </a:extLst>
                </a:gridCol>
                <a:gridCol w="1509205">
                  <a:extLst>
                    <a:ext uri="{9D8B030D-6E8A-4147-A177-3AD203B41FA5}">
                      <a16:colId xmlns:a16="http://schemas.microsoft.com/office/drawing/2014/main" val="2846966761"/>
                    </a:ext>
                  </a:extLst>
                </a:gridCol>
              </a:tblGrid>
              <a:tr h="297501">
                <a:tc gridSpan="2">
                  <a:txBody>
                    <a:bodyPr/>
                    <a:lstStyle/>
                    <a:p>
                      <a:pPr marL="0" marR="0">
                        <a:lnSpc>
                          <a:spcPct val="107000"/>
                        </a:lnSpc>
                        <a:spcBef>
                          <a:spcPts val="0"/>
                        </a:spcBef>
                        <a:spcAft>
                          <a:spcPts val="0"/>
                        </a:spcAft>
                      </a:pPr>
                      <a:r>
                        <a:rPr lang="en-US" sz="1400" b="1" dirty="0">
                          <a:effectLst/>
                          <a:latin typeface="Times New Roman" panose="02020603050405020304" pitchFamily="18" charset="0"/>
                          <a:ea typeface="Calibri" panose="020F0502020204030204" pitchFamily="34" charset="0"/>
                          <a:cs typeface="Times New Roman" panose="02020603050405020304" pitchFamily="18" charset="0"/>
                        </a:rPr>
                        <a:t>Component</a:t>
                      </a:r>
                    </a:p>
                  </a:txBody>
                  <a:tcPr marL="68580" marR="68580" marT="0" marB="0" anchor="ctr">
                    <a:lnL>
                      <a:noFill/>
                    </a:lnL>
                    <a:lnR>
                      <a:noFill/>
                    </a:lnR>
                    <a:lnT w="12700" cap="flat" cmpd="sng" algn="ctr">
                      <a:solidFill>
                        <a:srgbClr val="000000"/>
                      </a:solidFill>
                      <a:prstDash val="solid"/>
                      <a:round/>
                      <a:headEnd type="none" w="med" len="med"/>
                      <a:tailEnd type="none" w="med" len="med"/>
                    </a:lnT>
                    <a:lnB w="19050" cap="flat" cmpd="dbl" algn="ctr">
                      <a:solidFill>
                        <a:srgbClr val="000000"/>
                      </a:solidFill>
                      <a:prstDash val="solid"/>
                      <a:round/>
                      <a:headEnd type="none" w="med" len="med"/>
                      <a:tailEnd type="none" w="med" len="med"/>
                    </a:lnB>
                    <a:solidFill>
                      <a:schemeClr val="bg1">
                        <a:lumMod val="85000"/>
                      </a:schemeClr>
                    </a:solidFill>
                  </a:tcPr>
                </a:tc>
                <a:tc hMerge="1">
                  <a:txBody>
                    <a:bodyPr/>
                    <a:lstStyle/>
                    <a:p>
                      <a:endParaRPr lang="en-US"/>
                    </a:p>
                  </a:txBody>
                  <a:tcPr/>
                </a:tc>
                <a:tc>
                  <a:txBody>
                    <a:bodyPr/>
                    <a:lstStyle/>
                    <a:p>
                      <a:pPr marL="0" marR="0">
                        <a:lnSpc>
                          <a:spcPct val="107000"/>
                        </a:lnSpc>
                        <a:spcBef>
                          <a:spcPts val="0"/>
                        </a:spcBef>
                        <a:spcAft>
                          <a:spcPts val="0"/>
                        </a:spcAft>
                      </a:pPr>
                      <a:r>
                        <a:rPr lang="en-US" sz="1400" b="1" dirty="0">
                          <a:effectLst/>
                          <a:latin typeface="Times New Roman" panose="02020603050405020304" pitchFamily="18" charset="0"/>
                          <a:ea typeface="Calibri" panose="020F0502020204030204" pitchFamily="34" charset="0"/>
                          <a:cs typeface="Times New Roman" panose="02020603050405020304" pitchFamily="18" charset="0"/>
                        </a:rPr>
                        <a:t>Tuning</a:t>
                      </a:r>
                    </a:p>
                  </a:txBody>
                  <a:tcPr marL="68580" marR="68580" marT="0" marB="0" anchor="ctr">
                    <a:lnL>
                      <a:noFill/>
                    </a:lnL>
                    <a:lnR>
                      <a:noFill/>
                    </a:lnR>
                    <a:lnT w="12700" cap="flat" cmpd="sng" algn="ctr">
                      <a:solidFill>
                        <a:srgbClr val="000000"/>
                      </a:solidFill>
                      <a:prstDash val="solid"/>
                      <a:round/>
                      <a:headEnd type="none" w="med" len="med"/>
                      <a:tailEnd type="none" w="med" len="med"/>
                    </a:lnT>
                    <a:lnB w="19050" cap="flat" cmpd="dbl" algn="ctr">
                      <a:solidFill>
                        <a:srgbClr val="000000"/>
                      </a:solidFill>
                      <a:prstDash val="solid"/>
                      <a:round/>
                      <a:headEnd type="none" w="med" len="med"/>
                      <a:tailEnd type="none" w="med" len="med"/>
                    </a:lnB>
                    <a:solidFill>
                      <a:schemeClr val="bg1">
                        <a:lumMod val="85000"/>
                      </a:schemeClr>
                    </a:solidFill>
                  </a:tcPr>
                </a:tc>
                <a:tc>
                  <a:txBody>
                    <a:bodyPr/>
                    <a:lstStyle/>
                    <a:p>
                      <a:pPr marL="0" marR="0" algn="ctr">
                        <a:lnSpc>
                          <a:spcPct val="107000"/>
                        </a:lnSpc>
                        <a:spcBef>
                          <a:spcPts val="0"/>
                        </a:spcBef>
                        <a:spcAft>
                          <a:spcPts val="0"/>
                        </a:spcAft>
                      </a:pPr>
                      <a:r>
                        <a:rPr lang="en-US" sz="1400" b="1" dirty="0">
                          <a:effectLst/>
                          <a:latin typeface="Times New Roman" panose="02020603050405020304" pitchFamily="18" charset="0"/>
                          <a:ea typeface="Calibri" panose="020F0502020204030204" pitchFamily="34" charset="0"/>
                          <a:cs typeface="Times New Roman" panose="02020603050405020304" pitchFamily="18" charset="0"/>
                        </a:rPr>
                        <a:t>Model 21.1g</a:t>
                      </a:r>
                    </a:p>
                  </a:txBody>
                  <a:tcPr marL="68580" marR="68580" marT="0" marB="0" anchor="ctr">
                    <a:lnL>
                      <a:noFill/>
                    </a:lnL>
                    <a:lnR>
                      <a:noFill/>
                    </a:lnR>
                    <a:lnT w="12700" cap="flat" cmpd="sng" algn="ctr">
                      <a:solidFill>
                        <a:srgbClr val="000000"/>
                      </a:solidFill>
                      <a:prstDash val="solid"/>
                      <a:round/>
                      <a:headEnd type="none" w="med" len="med"/>
                      <a:tailEnd type="none" w="med" len="med"/>
                    </a:lnT>
                    <a:lnB w="19050" cap="flat" cmpd="dbl" algn="ctr">
                      <a:solidFill>
                        <a:srgbClr val="000000"/>
                      </a:solidFill>
                      <a:prstDash val="solid"/>
                      <a:round/>
                      <a:headEnd type="none" w="med" len="med"/>
                      <a:tailEnd type="none" w="med" len="med"/>
                    </a:lnB>
                    <a:solidFill>
                      <a:schemeClr val="bg1">
                        <a:lumMod val="85000"/>
                      </a:schemeClr>
                    </a:solidFill>
                  </a:tcPr>
                </a:tc>
                <a:tc>
                  <a:txBody>
                    <a:bodyPr/>
                    <a:lstStyle/>
                    <a:p>
                      <a:pPr marL="0" marR="0" algn="ctr">
                        <a:lnSpc>
                          <a:spcPct val="107000"/>
                        </a:lnSpc>
                        <a:spcBef>
                          <a:spcPts val="0"/>
                        </a:spcBef>
                        <a:spcAft>
                          <a:spcPts val="0"/>
                        </a:spcAft>
                      </a:pPr>
                      <a:r>
                        <a:rPr lang="en-US" sz="1400" b="1" dirty="0">
                          <a:effectLst/>
                          <a:latin typeface="Times New Roman" panose="02020603050405020304" pitchFamily="18" charset="0"/>
                          <a:ea typeface="Calibri" panose="020F0502020204030204" pitchFamily="34" charset="0"/>
                          <a:cs typeface="Times New Roman" panose="02020603050405020304" pitchFamily="18" charset="0"/>
                        </a:rPr>
                        <a:t>Model 21.5c</a:t>
                      </a:r>
                    </a:p>
                  </a:txBody>
                  <a:tcPr marL="68580" marR="68580" marT="0" marB="0" anchor="ctr">
                    <a:lnL>
                      <a:noFill/>
                    </a:lnL>
                    <a:lnR>
                      <a:noFill/>
                    </a:lnR>
                    <a:lnT w="12700" cap="flat" cmpd="sng" algn="ctr">
                      <a:solidFill>
                        <a:srgbClr val="000000"/>
                      </a:solidFill>
                      <a:prstDash val="solid"/>
                      <a:round/>
                      <a:headEnd type="none" w="med" len="med"/>
                      <a:tailEnd type="none" w="med" len="med"/>
                    </a:lnT>
                    <a:lnB w="19050" cap="flat" cmpd="dbl" algn="ctr">
                      <a:solidFill>
                        <a:srgbClr val="000000"/>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117662270"/>
                  </a:ext>
                </a:extLst>
              </a:tr>
              <a:tr h="255048">
                <a:tc>
                  <a:txBody>
                    <a:bodyPr/>
                    <a:lstStyle/>
                    <a:p>
                      <a:pPr marL="0" marR="0">
                        <a:lnSpc>
                          <a:spcPct val="107000"/>
                        </a:lnSpc>
                        <a:spcBef>
                          <a:spcPts val="0"/>
                        </a:spcBef>
                        <a:spcAft>
                          <a:spcPts val="0"/>
                        </a:spcAft>
                      </a:pP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Index</a:t>
                      </a:r>
                    </a:p>
                  </a:txBody>
                  <a:tcPr marL="68580" marR="68580" marT="0" marB="0" anchor="ctr">
                    <a:lnL>
                      <a:noFill/>
                    </a:lnL>
                    <a:lnR>
                      <a:noFill/>
                    </a:lnR>
                    <a:lnT w="19050" cap="flat" cmpd="dbl" algn="ctr">
                      <a:solidFill>
                        <a:srgbClr val="000000"/>
                      </a:solidFill>
                      <a:prstDash val="solid"/>
                      <a:round/>
                      <a:headEnd type="none" w="med" len="med"/>
                      <a:tailEnd type="none" w="med" len="med"/>
                    </a:lnT>
                    <a:lnB>
                      <a:noFill/>
                    </a:lnB>
                  </a:tcPr>
                </a:tc>
                <a:tc>
                  <a:txBody>
                    <a:bodyPr/>
                    <a:lstStyle/>
                    <a:p>
                      <a:pPr marL="0" marR="0">
                        <a:lnSpc>
                          <a:spcPct val="107000"/>
                        </a:lnSpc>
                        <a:spcBef>
                          <a:spcPts val="0"/>
                        </a:spcBef>
                        <a:spcAft>
                          <a:spcPts val="0"/>
                        </a:spcAft>
                      </a:pP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Beach seine survey </a:t>
                      </a:r>
                    </a:p>
                  </a:txBody>
                  <a:tcPr marL="68580" marR="68580" marT="0" marB="0" anchor="ctr">
                    <a:lnL>
                      <a:noFill/>
                    </a:lnL>
                    <a:lnR>
                      <a:noFill/>
                    </a:lnR>
                    <a:lnT w="19050" cap="flat" cmpd="dbl" algn="ctr">
                      <a:solidFill>
                        <a:srgbClr val="000000"/>
                      </a:solidFill>
                      <a:prstDash val="solid"/>
                      <a:round/>
                      <a:headEnd type="none" w="med" len="med"/>
                      <a:tailEnd type="none" w="med" len="med"/>
                    </a:lnT>
                    <a:lnB>
                      <a:noFill/>
                    </a:lnB>
                  </a:tcPr>
                </a:tc>
                <a:tc>
                  <a:txBody>
                    <a:bodyPr/>
                    <a:lstStyle/>
                    <a:p>
                      <a:pPr marL="0" marR="0">
                        <a:lnSpc>
                          <a:spcPct val="107000"/>
                        </a:lnSpc>
                        <a:spcBef>
                          <a:spcPts val="0"/>
                        </a:spcBef>
                        <a:spcAft>
                          <a:spcPts val="0"/>
                        </a:spcAft>
                      </a:pP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add_to_survey_CV</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a:noFill/>
                    </a:lnL>
                    <a:lnR>
                      <a:noFill/>
                    </a:lnR>
                    <a:lnT w="19050" cap="flat" cmpd="dbl" algn="ctr">
                      <a:solidFill>
                        <a:srgbClr val="000000"/>
                      </a:solidFill>
                      <a:prstDash val="solid"/>
                      <a:round/>
                      <a:headEnd type="none" w="med" len="med"/>
                      <a:tailEnd type="none" w="med" len="med"/>
                    </a:lnT>
                    <a:lnB>
                      <a:noFill/>
                    </a:lnB>
                  </a:tcPr>
                </a:tc>
                <a:tc>
                  <a:txBody>
                    <a:bodyPr/>
                    <a:lstStyle/>
                    <a:p>
                      <a:pPr marL="0" marR="0" algn="r">
                        <a:lnSpc>
                          <a:spcPct val="107000"/>
                        </a:lnSpc>
                        <a:spcBef>
                          <a:spcPts val="0"/>
                        </a:spcBef>
                        <a:spcAft>
                          <a:spcPts val="0"/>
                        </a:spcAft>
                      </a:pP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0.100</a:t>
                      </a:r>
                    </a:p>
                  </a:txBody>
                  <a:tcPr marL="68580" marR="68580" marT="0" marB="0" anchor="ctr">
                    <a:lnL>
                      <a:noFill/>
                    </a:lnL>
                    <a:lnR>
                      <a:noFill/>
                    </a:lnR>
                    <a:lnT w="19050" cap="flat" cmpd="dbl" algn="ctr">
                      <a:solidFill>
                        <a:srgbClr val="000000"/>
                      </a:solidFill>
                      <a:prstDash val="solid"/>
                      <a:round/>
                      <a:headEnd type="none" w="med" len="med"/>
                      <a:tailEnd type="none" w="med" len="med"/>
                    </a:lnT>
                    <a:lnB>
                      <a:noFill/>
                    </a:lnB>
                  </a:tcPr>
                </a:tc>
                <a:tc>
                  <a:txBody>
                    <a:bodyPr/>
                    <a:lstStyle/>
                    <a:p>
                      <a:pPr marL="0" marR="0" algn="r">
                        <a:lnSpc>
                          <a:spcPct val="107000"/>
                        </a:lnSpc>
                        <a:spcBef>
                          <a:spcPts val="0"/>
                        </a:spcBef>
                        <a:spcAft>
                          <a:spcPts val="0"/>
                        </a:spcAft>
                      </a:pP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0.100</a:t>
                      </a:r>
                    </a:p>
                  </a:txBody>
                  <a:tcPr marL="68580" marR="68580" marT="0" marB="0" anchor="ctr">
                    <a:lnL>
                      <a:noFill/>
                    </a:lnL>
                    <a:lnR>
                      <a:noFill/>
                    </a:lnR>
                    <a:lnT w="19050" cap="flat" cmpd="dbl"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3759451359"/>
                  </a:ext>
                </a:extLst>
              </a:tr>
              <a:tr h="255048">
                <a:tc>
                  <a:txBody>
                    <a:bodyPr/>
                    <a:lstStyle/>
                    <a:p>
                      <a:endParaRPr lang="en-US" sz="1400">
                        <a:effectLst/>
                        <a:latin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tcPr>
                </a:tc>
                <a:tc>
                  <a:txBody>
                    <a:bodyPr/>
                    <a:lstStyle/>
                    <a:p>
                      <a:pPr marL="0" marR="0">
                        <a:lnSpc>
                          <a:spcPct val="107000"/>
                        </a:lnSpc>
                        <a:spcBef>
                          <a:spcPts val="0"/>
                        </a:spcBef>
                        <a:spcAft>
                          <a:spcPts val="0"/>
                        </a:spcAft>
                      </a:pP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Bottom trawl survey</a:t>
                      </a:r>
                    </a:p>
                  </a:txBody>
                  <a:tcPr marL="68580" marR="68580" marT="0" marB="0" anchor="ctr">
                    <a:lnL>
                      <a:noFill/>
                    </a:lnL>
                    <a:lnR>
                      <a:noFill/>
                    </a:lnR>
                    <a:lnT>
                      <a:noFill/>
                    </a:lnT>
                    <a:lnB>
                      <a:noFill/>
                    </a:lnB>
                  </a:tcPr>
                </a:tc>
                <a:tc>
                  <a:txBody>
                    <a:bodyPr/>
                    <a:lstStyle/>
                    <a:p>
                      <a:pPr marL="0" marR="0">
                        <a:lnSpc>
                          <a:spcPct val="107000"/>
                        </a:lnSpc>
                        <a:spcBef>
                          <a:spcPts val="0"/>
                        </a:spcBef>
                        <a:spcAft>
                          <a:spcPts val="0"/>
                        </a:spcAft>
                      </a:pP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add_to_survey_CV</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tcPr>
                </a:tc>
                <a:tc>
                  <a:txBody>
                    <a:bodyPr/>
                    <a:lstStyle/>
                    <a:p>
                      <a:pPr marL="0" marR="0" algn="r">
                        <a:lnSpc>
                          <a:spcPct val="107000"/>
                        </a:lnSpc>
                        <a:spcBef>
                          <a:spcPts val="0"/>
                        </a:spcBef>
                        <a:spcAft>
                          <a:spcPts val="0"/>
                        </a:spcAft>
                      </a:pPr>
                      <a:r>
                        <a:rPr lang="en-US" sz="1400">
                          <a:effectLst/>
                          <a:latin typeface="Times New Roman" panose="02020603050405020304" pitchFamily="18" charset="0"/>
                          <a:ea typeface="Calibri" panose="020F0502020204030204" pitchFamily="34" charset="0"/>
                          <a:cs typeface="Times New Roman" panose="02020603050405020304" pitchFamily="18" charset="0"/>
                        </a:rPr>
                        <a:t>0.162</a:t>
                      </a:r>
                    </a:p>
                  </a:txBody>
                  <a:tcPr marL="68580" marR="68580" marT="0" marB="0" anchor="ctr">
                    <a:lnL>
                      <a:noFill/>
                    </a:lnL>
                    <a:lnR>
                      <a:noFill/>
                    </a:lnR>
                    <a:lnT>
                      <a:noFill/>
                    </a:lnT>
                    <a:lnB>
                      <a:noFill/>
                    </a:lnB>
                  </a:tcPr>
                </a:tc>
                <a:tc>
                  <a:txBody>
                    <a:bodyPr/>
                    <a:lstStyle/>
                    <a:p>
                      <a:pPr marL="0" marR="0" algn="r">
                        <a:lnSpc>
                          <a:spcPct val="107000"/>
                        </a:lnSpc>
                        <a:spcBef>
                          <a:spcPts val="0"/>
                        </a:spcBef>
                        <a:spcAft>
                          <a:spcPts val="0"/>
                        </a:spcAft>
                      </a:pP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0.162</a:t>
                      </a:r>
                    </a:p>
                  </a:txBody>
                  <a:tcPr marL="68580" marR="68580" marT="0" marB="0" anchor="ctr">
                    <a:lnL>
                      <a:noFill/>
                    </a:lnL>
                    <a:lnR>
                      <a:noFill/>
                    </a:lnR>
                    <a:lnT>
                      <a:noFill/>
                    </a:lnT>
                    <a:lnB>
                      <a:noFill/>
                    </a:lnB>
                  </a:tcPr>
                </a:tc>
                <a:extLst>
                  <a:ext uri="{0D108BD9-81ED-4DB2-BD59-A6C34878D82A}">
                    <a16:rowId xmlns:a16="http://schemas.microsoft.com/office/drawing/2014/main" val="3663349394"/>
                  </a:ext>
                </a:extLst>
              </a:tr>
              <a:tr h="255048">
                <a:tc>
                  <a:txBody>
                    <a:bodyPr/>
                    <a:lstStyle/>
                    <a:p>
                      <a:endParaRPr lang="en-US" sz="1400">
                        <a:effectLst/>
                        <a:latin typeface="Calibri" panose="020F0502020204030204" pitchFamily="34" charset="0"/>
                        <a:cs typeface="Times New Roman" panose="02020603050405020304" pitchFamily="18" charset="0"/>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Longline survey</a:t>
                      </a: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add_to_survey_CV</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marL="0" marR="0" algn="r">
                        <a:lnSpc>
                          <a:spcPct val="107000"/>
                        </a:lnSpc>
                        <a:spcBef>
                          <a:spcPts val="0"/>
                        </a:spcBef>
                        <a:spcAft>
                          <a:spcPts val="0"/>
                        </a:spcAft>
                      </a:pP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0.171</a:t>
                      </a: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marL="0" marR="0" algn="r">
                        <a:lnSpc>
                          <a:spcPct val="107000"/>
                        </a:lnSpc>
                        <a:spcBef>
                          <a:spcPts val="0"/>
                        </a:spcBef>
                        <a:spcAft>
                          <a:spcPts val="0"/>
                        </a:spcAft>
                      </a:pP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0.171</a:t>
                      </a: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2741095"/>
                  </a:ext>
                </a:extLst>
              </a:tr>
              <a:tr h="255048">
                <a:tc>
                  <a:txBody>
                    <a:bodyPr/>
                    <a:lstStyle/>
                    <a:p>
                      <a:pPr marL="0" marR="0">
                        <a:lnSpc>
                          <a:spcPct val="107000"/>
                        </a:lnSpc>
                        <a:spcBef>
                          <a:spcPts val="0"/>
                        </a:spcBef>
                        <a:spcAft>
                          <a:spcPts val="0"/>
                        </a:spcAft>
                      </a:pPr>
                      <a:r>
                        <a:rPr lang="en-US" sz="1400">
                          <a:effectLst/>
                          <a:latin typeface="Times New Roman" panose="02020603050405020304" pitchFamily="18" charset="0"/>
                          <a:ea typeface="Calibri" panose="020F0502020204030204" pitchFamily="34" charset="0"/>
                          <a:cs typeface="Times New Roman" panose="02020603050405020304" pitchFamily="18" charset="0"/>
                        </a:rPr>
                        <a:t>Length</a:t>
                      </a: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marL="0" marR="0">
                        <a:lnSpc>
                          <a:spcPct val="107000"/>
                        </a:lnSpc>
                        <a:spcBef>
                          <a:spcPts val="0"/>
                        </a:spcBef>
                        <a:spcAft>
                          <a:spcPts val="0"/>
                        </a:spcAft>
                      </a:pP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Trawl fishery</a:t>
                      </a: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marL="0" marR="0">
                        <a:lnSpc>
                          <a:spcPct val="107000"/>
                        </a:lnSpc>
                        <a:spcBef>
                          <a:spcPts val="0"/>
                        </a:spcBef>
                        <a:spcAft>
                          <a:spcPts val="0"/>
                        </a:spcAft>
                      </a:pP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mult_by_lencomp_N</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marL="0" marR="0" algn="r">
                        <a:lnSpc>
                          <a:spcPct val="107000"/>
                        </a:lnSpc>
                        <a:spcBef>
                          <a:spcPts val="0"/>
                        </a:spcBef>
                        <a:spcAft>
                          <a:spcPts val="0"/>
                        </a:spcAft>
                      </a:pP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0.256</a:t>
                      </a: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marL="0" marR="0" algn="r">
                        <a:lnSpc>
                          <a:spcPct val="107000"/>
                        </a:lnSpc>
                        <a:spcBef>
                          <a:spcPts val="0"/>
                        </a:spcBef>
                        <a:spcAft>
                          <a:spcPts val="0"/>
                        </a:spcAft>
                      </a:pP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0.257</a:t>
                      </a: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909709738"/>
                  </a:ext>
                </a:extLst>
              </a:tr>
              <a:tr h="255048">
                <a:tc>
                  <a:txBody>
                    <a:bodyPr/>
                    <a:lstStyle/>
                    <a:p>
                      <a:endParaRPr lang="en-US" sz="1400">
                        <a:effectLst/>
                        <a:latin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tcPr>
                </a:tc>
                <a:tc>
                  <a:txBody>
                    <a:bodyPr/>
                    <a:lstStyle/>
                    <a:p>
                      <a:pPr marL="0" marR="0">
                        <a:lnSpc>
                          <a:spcPct val="107000"/>
                        </a:lnSpc>
                        <a:spcBef>
                          <a:spcPts val="0"/>
                        </a:spcBef>
                        <a:spcAft>
                          <a:spcPts val="0"/>
                        </a:spcAft>
                      </a:pP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Longline fishery</a:t>
                      </a:r>
                    </a:p>
                  </a:txBody>
                  <a:tcPr marL="68580" marR="68580" marT="0" marB="0" anchor="ctr">
                    <a:lnL>
                      <a:noFill/>
                    </a:lnL>
                    <a:lnR>
                      <a:noFill/>
                    </a:lnR>
                    <a:lnT>
                      <a:noFill/>
                    </a:lnT>
                    <a:lnB>
                      <a:noFill/>
                    </a:lnB>
                  </a:tcPr>
                </a:tc>
                <a:tc>
                  <a:txBody>
                    <a:bodyPr/>
                    <a:lstStyle/>
                    <a:p>
                      <a:pPr marL="0" marR="0">
                        <a:lnSpc>
                          <a:spcPct val="107000"/>
                        </a:lnSpc>
                        <a:spcBef>
                          <a:spcPts val="0"/>
                        </a:spcBef>
                        <a:spcAft>
                          <a:spcPts val="0"/>
                        </a:spcAft>
                      </a:pP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mult_by_lencomp_N</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tcPr>
                </a:tc>
                <a:tc>
                  <a:txBody>
                    <a:bodyPr/>
                    <a:lstStyle/>
                    <a:p>
                      <a:pPr marL="0" marR="0" algn="r">
                        <a:lnSpc>
                          <a:spcPct val="107000"/>
                        </a:lnSpc>
                        <a:spcBef>
                          <a:spcPts val="0"/>
                        </a:spcBef>
                        <a:spcAft>
                          <a:spcPts val="0"/>
                        </a:spcAft>
                      </a:pP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0.417</a:t>
                      </a:r>
                    </a:p>
                  </a:txBody>
                  <a:tcPr marL="68580" marR="68580" marT="0" marB="0" anchor="ctr">
                    <a:lnL>
                      <a:noFill/>
                    </a:lnL>
                    <a:lnR>
                      <a:noFill/>
                    </a:lnR>
                    <a:lnT>
                      <a:noFill/>
                    </a:lnT>
                    <a:lnB>
                      <a:noFill/>
                    </a:lnB>
                  </a:tcPr>
                </a:tc>
                <a:tc>
                  <a:txBody>
                    <a:bodyPr/>
                    <a:lstStyle/>
                    <a:p>
                      <a:pPr marL="0" marR="0" algn="r">
                        <a:lnSpc>
                          <a:spcPct val="107000"/>
                        </a:lnSpc>
                        <a:spcBef>
                          <a:spcPts val="0"/>
                        </a:spcBef>
                        <a:spcAft>
                          <a:spcPts val="0"/>
                        </a:spcAft>
                      </a:pP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0.423</a:t>
                      </a:r>
                    </a:p>
                  </a:txBody>
                  <a:tcPr marL="68580" marR="68580" marT="0" marB="0" anchor="ctr">
                    <a:lnL>
                      <a:noFill/>
                    </a:lnL>
                    <a:lnR>
                      <a:noFill/>
                    </a:lnR>
                    <a:lnT>
                      <a:noFill/>
                    </a:lnT>
                    <a:lnB>
                      <a:noFill/>
                    </a:lnB>
                  </a:tcPr>
                </a:tc>
                <a:extLst>
                  <a:ext uri="{0D108BD9-81ED-4DB2-BD59-A6C34878D82A}">
                    <a16:rowId xmlns:a16="http://schemas.microsoft.com/office/drawing/2014/main" val="26881944"/>
                  </a:ext>
                </a:extLst>
              </a:tr>
              <a:tr h="255048">
                <a:tc>
                  <a:txBody>
                    <a:bodyPr/>
                    <a:lstStyle/>
                    <a:p>
                      <a:endParaRPr lang="en-US" sz="1400">
                        <a:effectLst/>
                        <a:latin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tcPr>
                </a:tc>
                <a:tc>
                  <a:txBody>
                    <a:bodyPr/>
                    <a:lstStyle/>
                    <a:p>
                      <a:pPr marL="0" marR="0">
                        <a:lnSpc>
                          <a:spcPct val="107000"/>
                        </a:lnSpc>
                        <a:spcBef>
                          <a:spcPts val="0"/>
                        </a:spcBef>
                        <a:spcAft>
                          <a:spcPts val="0"/>
                        </a:spcAft>
                      </a:pP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Pot fishery</a:t>
                      </a:r>
                    </a:p>
                  </a:txBody>
                  <a:tcPr marL="68580" marR="68580" marT="0" marB="0" anchor="ctr">
                    <a:lnL>
                      <a:noFill/>
                    </a:lnL>
                    <a:lnR>
                      <a:noFill/>
                    </a:lnR>
                    <a:lnT>
                      <a:noFill/>
                    </a:lnT>
                    <a:lnB>
                      <a:noFill/>
                    </a:lnB>
                  </a:tcPr>
                </a:tc>
                <a:tc>
                  <a:txBody>
                    <a:bodyPr/>
                    <a:lstStyle/>
                    <a:p>
                      <a:pPr marL="0" marR="0">
                        <a:lnSpc>
                          <a:spcPct val="107000"/>
                        </a:lnSpc>
                        <a:spcBef>
                          <a:spcPts val="0"/>
                        </a:spcBef>
                        <a:spcAft>
                          <a:spcPts val="0"/>
                        </a:spcAft>
                      </a:pP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mult_by_lencomp_N</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tcPr>
                </a:tc>
                <a:tc>
                  <a:txBody>
                    <a:bodyPr/>
                    <a:lstStyle/>
                    <a:p>
                      <a:pPr marL="0" marR="0" algn="r">
                        <a:lnSpc>
                          <a:spcPct val="107000"/>
                        </a:lnSpc>
                        <a:spcBef>
                          <a:spcPts val="0"/>
                        </a:spcBef>
                        <a:spcAft>
                          <a:spcPts val="0"/>
                        </a:spcAft>
                      </a:pP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0.156</a:t>
                      </a:r>
                    </a:p>
                  </a:txBody>
                  <a:tcPr marL="68580" marR="68580" marT="0" marB="0" anchor="ctr">
                    <a:lnL>
                      <a:noFill/>
                    </a:lnL>
                    <a:lnR>
                      <a:noFill/>
                    </a:lnR>
                    <a:lnT>
                      <a:noFill/>
                    </a:lnT>
                    <a:lnB>
                      <a:noFill/>
                    </a:lnB>
                  </a:tcPr>
                </a:tc>
                <a:tc>
                  <a:txBody>
                    <a:bodyPr/>
                    <a:lstStyle/>
                    <a:p>
                      <a:pPr marL="0" marR="0" algn="r">
                        <a:lnSpc>
                          <a:spcPct val="107000"/>
                        </a:lnSpc>
                        <a:spcBef>
                          <a:spcPts val="0"/>
                        </a:spcBef>
                        <a:spcAft>
                          <a:spcPts val="0"/>
                        </a:spcAft>
                      </a:pP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0.152</a:t>
                      </a:r>
                    </a:p>
                  </a:txBody>
                  <a:tcPr marL="68580" marR="68580" marT="0" marB="0" anchor="ctr">
                    <a:lnL>
                      <a:noFill/>
                    </a:lnL>
                    <a:lnR>
                      <a:noFill/>
                    </a:lnR>
                    <a:lnT>
                      <a:noFill/>
                    </a:lnT>
                    <a:lnB>
                      <a:noFill/>
                    </a:lnB>
                  </a:tcPr>
                </a:tc>
                <a:extLst>
                  <a:ext uri="{0D108BD9-81ED-4DB2-BD59-A6C34878D82A}">
                    <a16:rowId xmlns:a16="http://schemas.microsoft.com/office/drawing/2014/main" val="238914891"/>
                  </a:ext>
                </a:extLst>
              </a:tr>
              <a:tr h="255048">
                <a:tc>
                  <a:txBody>
                    <a:bodyPr/>
                    <a:lstStyle/>
                    <a:p>
                      <a:endParaRPr lang="en-US" sz="1400">
                        <a:effectLst/>
                        <a:latin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tcPr>
                </a:tc>
                <a:tc>
                  <a:txBody>
                    <a:bodyPr/>
                    <a:lstStyle/>
                    <a:p>
                      <a:pPr marL="0" marR="0">
                        <a:lnSpc>
                          <a:spcPct val="107000"/>
                        </a:lnSpc>
                        <a:spcBef>
                          <a:spcPts val="0"/>
                        </a:spcBef>
                        <a:spcAft>
                          <a:spcPts val="0"/>
                        </a:spcAft>
                      </a:pP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Bottom trawl survey</a:t>
                      </a:r>
                    </a:p>
                  </a:txBody>
                  <a:tcPr marL="68580" marR="68580" marT="0" marB="0" anchor="ctr">
                    <a:lnL>
                      <a:noFill/>
                    </a:lnL>
                    <a:lnR>
                      <a:noFill/>
                    </a:lnR>
                    <a:lnT>
                      <a:noFill/>
                    </a:lnT>
                    <a:lnB>
                      <a:noFill/>
                    </a:lnB>
                  </a:tcPr>
                </a:tc>
                <a:tc>
                  <a:txBody>
                    <a:bodyPr/>
                    <a:lstStyle/>
                    <a:p>
                      <a:pPr marL="0" marR="0">
                        <a:lnSpc>
                          <a:spcPct val="107000"/>
                        </a:lnSpc>
                        <a:spcBef>
                          <a:spcPts val="0"/>
                        </a:spcBef>
                        <a:spcAft>
                          <a:spcPts val="0"/>
                        </a:spcAft>
                      </a:pP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mult_by_lencomp_N</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tcPr>
                </a:tc>
                <a:tc>
                  <a:txBody>
                    <a:bodyPr/>
                    <a:lstStyle/>
                    <a:p>
                      <a:pPr marL="0" marR="0" algn="r">
                        <a:lnSpc>
                          <a:spcPct val="107000"/>
                        </a:lnSpc>
                        <a:spcBef>
                          <a:spcPts val="0"/>
                        </a:spcBef>
                        <a:spcAft>
                          <a:spcPts val="0"/>
                        </a:spcAft>
                      </a:pP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0.432</a:t>
                      </a:r>
                    </a:p>
                  </a:txBody>
                  <a:tcPr marL="68580" marR="68580" marT="0" marB="0" anchor="ctr">
                    <a:lnL>
                      <a:noFill/>
                    </a:lnL>
                    <a:lnR>
                      <a:noFill/>
                    </a:lnR>
                    <a:lnT>
                      <a:noFill/>
                    </a:lnT>
                    <a:lnB>
                      <a:noFill/>
                    </a:lnB>
                  </a:tcPr>
                </a:tc>
                <a:tc>
                  <a:txBody>
                    <a:bodyPr/>
                    <a:lstStyle/>
                    <a:p>
                      <a:pPr marL="0" marR="0" algn="r">
                        <a:lnSpc>
                          <a:spcPct val="107000"/>
                        </a:lnSpc>
                        <a:spcBef>
                          <a:spcPts val="0"/>
                        </a:spcBef>
                        <a:spcAft>
                          <a:spcPts val="0"/>
                        </a:spcAft>
                      </a:pP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0.420</a:t>
                      </a:r>
                    </a:p>
                  </a:txBody>
                  <a:tcPr marL="68580" marR="68580" marT="0" marB="0" anchor="ctr">
                    <a:lnL>
                      <a:noFill/>
                    </a:lnL>
                    <a:lnR>
                      <a:noFill/>
                    </a:lnR>
                    <a:lnT>
                      <a:noFill/>
                    </a:lnT>
                    <a:lnB>
                      <a:noFill/>
                    </a:lnB>
                  </a:tcPr>
                </a:tc>
                <a:extLst>
                  <a:ext uri="{0D108BD9-81ED-4DB2-BD59-A6C34878D82A}">
                    <a16:rowId xmlns:a16="http://schemas.microsoft.com/office/drawing/2014/main" val="2415746973"/>
                  </a:ext>
                </a:extLst>
              </a:tr>
              <a:tr h="255048">
                <a:tc>
                  <a:txBody>
                    <a:bodyPr/>
                    <a:lstStyle/>
                    <a:p>
                      <a:endParaRPr lang="en-US" sz="1400">
                        <a:effectLst/>
                        <a:latin typeface="Calibri" panose="020F0502020204030204" pitchFamily="34" charset="0"/>
                        <a:cs typeface="Times New Roman" panose="02020603050405020304" pitchFamily="18" charset="0"/>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Longline survey</a:t>
                      </a: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mult_by_lencomp_N</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marL="0" marR="0" algn="r">
                        <a:lnSpc>
                          <a:spcPct val="107000"/>
                        </a:lnSpc>
                        <a:spcBef>
                          <a:spcPts val="0"/>
                        </a:spcBef>
                        <a:spcAft>
                          <a:spcPts val="0"/>
                        </a:spcAft>
                      </a:pP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0.403</a:t>
                      </a: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marL="0" marR="0" algn="r">
                        <a:lnSpc>
                          <a:spcPct val="107000"/>
                        </a:lnSpc>
                        <a:spcBef>
                          <a:spcPts val="0"/>
                        </a:spcBef>
                        <a:spcAft>
                          <a:spcPts val="0"/>
                        </a:spcAft>
                      </a:pP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0.412</a:t>
                      </a: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1583523"/>
                  </a:ext>
                </a:extLst>
              </a:tr>
              <a:tr h="255048">
                <a:tc>
                  <a:txBody>
                    <a:bodyPr/>
                    <a:lstStyle/>
                    <a:p>
                      <a:pPr marL="0" marR="0">
                        <a:lnSpc>
                          <a:spcPct val="107000"/>
                        </a:lnSpc>
                        <a:spcBef>
                          <a:spcPts val="0"/>
                        </a:spcBef>
                        <a:spcAft>
                          <a:spcPts val="0"/>
                        </a:spcAft>
                      </a:pPr>
                      <a:r>
                        <a:rPr lang="en-US" sz="1400">
                          <a:effectLst/>
                          <a:latin typeface="Times New Roman" panose="02020603050405020304" pitchFamily="18" charset="0"/>
                          <a:ea typeface="Calibri" panose="020F0502020204030204" pitchFamily="34" charset="0"/>
                          <a:cs typeface="Times New Roman" panose="02020603050405020304" pitchFamily="18" charset="0"/>
                        </a:rPr>
                        <a:t>Age</a:t>
                      </a: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marL="0" marR="0">
                        <a:lnSpc>
                          <a:spcPct val="107000"/>
                        </a:lnSpc>
                        <a:spcBef>
                          <a:spcPts val="0"/>
                        </a:spcBef>
                        <a:spcAft>
                          <a:spcPts val="0"/>
                        </a:spcAft>
                      </a:pP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Trawl fishery</a:t>
                      </a: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marL="0" marR="0">
                        <a:lnSpc>
                          <a:spcPct val="107000"/>
                        </a:lnSpc>
                        <a:spcBef>
                          <a:spcPts val="0"/>
                        </a:spcBef>
                        <a:spcAft>
                          <a:spcPts val="0"/>
                        </a:spcAft>
                      </a:pP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mult_by_agecomp_N</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marL="0" marR="0" algn="r">
                        <a:lnSpc>
                          <a:spcPct val="107000"/>
                        </a:lnSpc>
                        <a:spcBef>
                          <a:spcPts val="0"/>
                        </a:spcBef>
                        <a:spcAft>
                          <a:spcPts val="0"/>
                        </a:spcAft>
                      </a:pP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0.511</a:t>
                      </a: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marL="0" marR="0" algn="r">
                        <a:lnSpc>
                          <a:spcPct val="107000"/>
                        </a:lnSpc>
                        <a:spcBef>
                          <a:spcPts val="0"/>
                        </a:spcBef>
                        <a:spcAft>
                          <a:spcPts val="0"/>
                        </a:spcAft>
                      </a:pP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0.532</a:t>
                      </a: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790204508"/>
                  </a:ext>
                </a:extLst>
              </a:tr>
              <a:tr h="255048">
                <a:tc>
                  <a:txBody>
                    <a:bodyPr/>
                    <a:lstStyle/>
                    <a:p>
                      <a:endParaRPr lang="en-US" sz="1400">
                        <a:effectLst/>
                        <a:latin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tcPr>
                </a:tc>
                <a:tc>
                  <a:txBody>
                    <a:bodyPr/>
                    <a:lstStyle/>
                    <a:p>
                      <a:pPr marL="0" marR="0">
                        <a:lnSpc>
                          <a:spcPct val="107000"/>
                        </a:lnSpc>
                        <a:spcBef>
                          <a:spcPts val="0"/>
                        </a:spcBef>
                        <a:spcAft>
                          <a:spcPts val="0"/>
                        </a:spcAft>
                      </a:pP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Longline fishery</a:t>
                      </a:r>
                    </a:p>
                  </a:txBody>
                  <a:tcPr marL="68580" marR="68580" marT="0" marB="0" anchor="ctr">
                    <a:lnL>
                      <a:noFill/>
                    </a:lnL>
                    <a:lnR>
                      <a:noFill/>
                    </a:lnR>
                    <a:lnT>
                      <a:noFill/>
                    </a:lnT>
                    <a:lnB>
                      <a:noFill/>
                    </a:lnB>
                  </a:tcPr>
                </a:tc>
                <a:tc>
                  <a:txBody>
                    <a:bodyPr/>
                    <a:lstStyle/>
                    <a:p>
                      <a:pPr marL="0" marR="0">
                        <a:lnSpc>
                          <a:spcPct val="107000"/>
                        </a:lnSpc>
                        <a:spcBef>
                          <a:spcPts val="0"/>
                        </a:spcBef>
                        <a:spcAft>
                          <a:spcPts val="0"/>
                        </a:spcAft>
                      </a:pP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mult_by_agecomp_N</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tcPr>
                </a:tc>
                <a:tc>
                  <a:txBody>
                    <a:bodyPr/>
                    <a:lstStyle/>
                    <a:p>
                      <a:pPr marL="0" marR="0" algn="r">
                        <a:lnSpc>
                          <a:spcPct val="107000"/>
                        </a:lnSpc>
                        <a:spcBef>
                          <a:spcPts val="0"/>
                        </a:spcBef>
                        <a:spcAft>
                          <a:spcPts val="0"/>
                        </a:spcAft>
                      </a:pPr>
                      <a:r>
                        <a:rPr lang="en-US" sz="1400">
                          <a:effectLst/>
                          <a:latin typeface="Times New Roman" panose="02020603050405020304" pitchFamily="18" charset="0"/>
                          <a:ea typeface="Calibri" panose="020F0502020204030204" pitchFamily="34" charset="0"/>
                          <a:cs typeface="Times New Roman" panose="02020603050405020304" pitchFamily="18" charset="0"/>
                        </a:rPr>
                        <a:t>0.572</a:t>
                      </a:r>
                    </a:p>
                  </a:txBody>
                  <a:tcPr marL="68580" marR="68580" marT="0" marB="0" anchor="ctr">
                    <a:lnL>
                      <a:noFill/>
                    </a:lnL>
                    <a:lnR>
                      <a:noFill/>
                    </a:lnR>
                    <a:lnT>
                      <a:noFill/>
                    </a:lnT>
                    <a:lnB>
                      <a:noFill/>
                    </a:lnB>
                  </a:tcPr>
                </a:tc>
                <a:tc>
                  <a:txBody>
                    <a:bodyPr/>
                    <a:lstStyle/>
                    <a:p>
                      <a:pPr marL="0" marR="0" algn="r">
                        <a:lnSpc>
                          <a:spcPct val="107000"/>
                        </a:lnSpc>
                        <a:spcBef>
                          <a:spcPts val="0"/>
                        </a:spcBef>
                        <a:spcAft>
                          <a:spcPts val="0"/>
                        </a:spcAft>
                      </a:pP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0.577</a:t>
                      </a:r>
                    </a:p>
                  </a:txBody>
                  <a:tcPr marL="68580" marR="68580" marT="0" marB="0" anchor="ctr">
                    <a:lnL>
                      <a:noFill/>
                    </a:lnL>
                    <a:lnR>
                      <a:noFill/>
                    </a:lnR>
                    <a:lnT>
                      <a:noFill/>
                    </a:lnT>
                    <a:lnB>
                      <a:noFill/>
                    </a:lnB>
                  </a:tcPr>
                </a:tc>
                <a:extLst>
                  <a:ext uri="{0D108BD9-81ED-4DB2-BD59-A6C34878D82A}">
                    <a16:rowId xmlns:a16="http://schemas.microsoft.com/office/drawing/2014/main" val="1933530759"/>
                  </a:ext>
                </a:extLst>
              </a:tr>
              <a:tr h="255048">
                <a:tc>
                  <a:txBody>
                    <a:bodyPr/>
                    <a:lstStyle/>
                    <a:p>
                      <a:endParaRPr lang="en-US" sz="1400">
                        <a:effectLst/>
                        <a:latin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tcPr>
                </a:tc>
                <a:tc>
                  <a:txBody>
                    <a:bodyPr/>
                    <a:lstStyle/>
                    <a:p>
                      <a:pPr marL="0" marR="0">
                        <a:lnSpc>
                          <a:spcPct val="107000"/>
                        </a:lnSpc>
                        <a:spcBef>
                          <a:spcPts val="0"/>
                        </a:spcBef>
                        <a:spcAft>
                          <a:spcPts val="0"/>
                        </a:spcAft>
                      </a:pP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Pot Fishery</a:t>
                      </a:r>
                    </a:p>
                  </a:txBody>
                  <a:tcPr marL="68580" marR="68580" marT="0" marB="0" anchor="ctr">
                    <a:lnL>
                      <a:noFill/>
                    </a:lnL>
                    <a:lnR>
                      <a:noFill/>
                    </a:lnR>
                    <a:lnT>
                      <a:noFill/>
                    </a:lnT>
                    <a:lnB>
                      <a:noFill/>
                    </a:lnB>
                  </a:tcPr>
                </a:tc>
                <a:tc>
                  <a:txBody>
                    <a:bodyPr/>
                    <a:lstStyle/>
                    <a:p>
                      <a:pPr marL="0" marR="0">
                        <a:lnSpc>
                          <a:spcPct val="107000"/>
                        </a:lnSpc>
                        <a:spcBef>
                          <a:spcPts val="0"/>
                        </a:spcBef>
                        <a:spcAft>
                          <a:spcPts val="0"/>
                        </a:spcAft>
                      </a:pP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mult_by_agecomp_N</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tcPr>
                </a:tc>
                <a:tc>
                  <a:txBody>
                    <a:bodyPr/>
                    <a:lstStyle/>
                    <a:p>
                      <a:pPr marL="0" marR="0" algn="r">
                        <a:lnSpc>
                          <a:spcPct val="107000"/>
                        </a:lnSpc>
                        <a:spcBef>
                          <a:spcPts val="0"/>
                        </a:spcBef>
                        <a:spcAft>
                          <a:spcPts val="0"/>
                        </a:spcAft>
                      </a:pPr>
                      <a:r>
                        <a:rPr lang="en-US" sz="1400">
                          <a:effectLst/>
                          <a:latin typeface="Times New Roman" panose="02020603050405020304" pitchFamily="18" charset="0"/>
                          <a:ea typeface="Calibri" panose="020F0502020204030204" pitchFamily="34" charset="0"/>
                          <a:cs typeface="Times New Roman" panose="02020603050405020304" pitchFamily="18" charset="0"/>
                        </a:rPr>
                        <a:t>0.346</a:t>
                      </a:r>
                    </a:p>
                  </a:txBody>
                  <a:tcPr marL="68580" marR="68580" marT="0" marB="0" anchor="ctr">
                    <a:lnL>
                      <a:noFill/>
                    </a:lnL>
                    <a:lnR>
                      <a:noFill/>
                    </a:lnR>
                    <a:lnT>
                      <a:noFill/>
                    </a:lnT>
                    <a:lnB>
                      <a:noFill/>
                    </a:lnB>
                  </a:tcPr>
                </a:tc>
                <a:tc>
                  <a:txBody>
                    <a:bodyPr/>
                    <a:lstStyle/>
                    <a:p>
                      <a:pPr marL="0" marR="0" algn="r">
                        <a:lnSpc>
                          <a:spcPct val="107000"/>
                        </a:lnSpc>
                        <a:spcBef>
                          <a:spcPts val="0"/>
                        </a:spcBef>
                        <a:spcAft>
                          <a:spcPts val="0"/>
                        </a:spcAft>
                      </a:pP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0.358</a:t>
                      </a:r>
                    </a:p>
                  </a:txBody>
                  <a:tcPr marL="68580" marR="68580" marT="0" marB="0" anchor="ctr">
                    <a:lnL>
                      <a:noFill/>
                    </a:lnL>
                    <a:lnR>
                      <a:noFill/>
                    </a:lnR>
                    <a:lnT>
                      <a:noFill/>
                    </a:lnT>
                    <a:lnB>
                      <a:noFill/>
                    </a:lnB>
                  </a:tcPr>
                </a:tc>
                <a:extLst>
                  <a:ext uri="{0D108BD9-81ED-4DB2-BD59-A6C34878D82A}">
                    <a16:rowId xmlns:a16="http://schemas.microsoft.com/office/drawing/2014/main" val="782098907"/>
                  </a:ext>
                </a:extLst>
              </a:tr>
              <a:tr h="255048">
                <a:tc>
                  <a:txBody>
                    <a:bodyPr/>
                    <a:lstStyle/>
                    <a:p>
                      <a:endParaRPr lang="en-US" sz="1400">
                        <a:effectLst/>
                        <a:latin typeface="Calibri" panose="020F0502020204030204" pitchFamily="34" charset="0"/>
                        <a:cs typeface="Times New Roman" panose="02020603050405020304" pitchFamily="18" charset="0"/>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400">
                          <a:effectLst/>
                          <a:latin typeface="Times New Roman" panose="02020603050405020304" pitchFamily="18" charset="0"/>
                          <a:ea typeface="Calibri" panose="020F0502020204030204" pitchFamily="34" charset="0"/>
                          <a:cs typeface="Times New Roman" panose="02020603050405020304" pitchFamily="18" charset="0"/>
                        </a:rPr>
                        <a:t>Bottom trawl survey</a:t>
                      </a: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400" dirty="0" err="1">
                          <a:effectLst/>
                          <a:latin typeface="Times New Roman" panose="02020603050405020304" pitchFamily="18" charset="0"/>
                          <a:ea typeface="Calibri" panose="020F0502020204030204" pitchFamily="34" charset="0"/>
                          <a:cs typeface="Times New Roman" panose="02020603050405020304" pitchFamily="18" charset="0"/>
                        </a:rPr>
                        <a:t>mult_by_agecomp_N</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marL="0" marR="0" algn="r">
                        <a:lnSpc>
                          <a:spcPct val="107000"/>
                        </a:lnSpc>
                        <a:spcBef>
                          <a:spcPts val="0"/>
                        </a:spcBef>
                        <a:spcAft>
                          <a:spcPts val="0"/>
                        </a:spcAft>
                      </a:pPr>
                      <a:r>
                        <a:rPr lang="en-US" sz="1400">
                          <a:effectLst/>
                          <a:latin typeface="Times New Roman" panose="02020603050405020304" pitchFamily="18" charset="0"/>
                          <a:ea typeface="Calibri" panose="020F0502020204030204" pitchFamily="34" charset="0"/>
                          <a:cs typeface="Times New Roman" panose="02020603050405020304" pitchFamily="18" charset="0"/>
                        </a:rPr>
                        <a:t>0.196</a:t>
                      </a: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marL="0" marR="0" algn="r">
                        <a:lnSpc>
                          <a:spcPct val="107000"/>
                        </a:lnSpc>
                        <a:spcBef>
                          <a:spcPts val="0"/>
                        </a:spcBef>
                        <a:spcAft>
                          <a:spcPts val="0"/>
                        </a:spcAft>
                      </a:pP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0.192</a:t>
                      </a: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78438583"/>
                  </a:ext>
                </a:extLst>
              </a:tr>
            </a:tbl>
          </a:graphicData>
        </a:graphic>
      </p:graphicFrame>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3199" y="71733"/>
            <a:ext cx="1088643" cy="1088643"/>
          </a:xfrm>
          <a:prstGeom prst="rect">
            <a:avLst/>
          </a:prstGeom>
        </p:spPr>
      </p:pic>
      <p:pic>
        <p:nvPicPr>
          <p:cNvPr id="13" name="Picture 12"/>
          <p:cNvPicPr>
            <a:picLocks noChangeAspect="1"/>
          </p:cNvPicPr>
          <p:nvPr/>
        </p:nvPicPr>
        <p:blipFill>
          <a:blip r:embed="rId3"/>
          <a:stretch>
            <a:fillRect/>
          </a:stretch>
        </p:blipFill>
        <p:spPr>
          <a:xfrm>
            <a:off x="3061286" y="4936507"/>
            <a:ext cx="2922954" cy="1599581"/>
          </a:xfrm>
          <a:prstGeom prst="rect">
            <a:avLst/>
          </a:prstGeom>
        </p:spPr>
      </p:pic>
      <p:pic>
        <p:nvPicPr>
          <p:cNvPr id="14" name="Picture 13"/>
          <p:cNvPicPr>
            <a:picLocks noChangeAspect="1"/>
          </p:cNvPicPr>
          <p:nvPr/>
        </p:nvPicPr>
        <p:blipFill>
          <a:blip r:embed="rId4"/>
          <a:stretch>
            <a:fillRect/>
          </a:stretch>
        </p:blipFill>
        <p:spPr>
          <a:xfrm>
            <a:off x="0" y="4934796"/>
            <a:ext cx="2926080" cy="1601292"/>
          </a:xfrm>
          <a:prstGeom prst="rect">
            <a:avLst/>
          </a:prstGeom>
        </p:spPr>
      </p:pic>
      <p:pic>
        <p:nvPicPr>
          <p:cNvPr id="16" name="Picture 15"/>
          <p:cNvPicPr>
            <a:picLocks noChangeAspect="1"/>
          </p:cNvPicPr>
          <p:nvPr/>
        </p:nvPicPr>
        <p:blipFill>
          <a:blip r:embed="rId5"/>
          <a:stretch>
            <a:fillRect/>
          </a:stretch>
        </p:blipFill>
        <p:spPr>
          <a:xfrm>
            <a:off x="6119446" y="4934796"/>
            <a:ext cx="2926080" cy="1601292"/>
          </a:xfrm>
          <a:prstGeom prst="rect">
            <a:avLst/>
          </a:prstGeom>
        </p:spPr>
      </p:pic>
    </p:spTree>
    <p:extLst>
      <p:ext uri="{BB962C8B-B14F-4D97-AF65-F5344CB8AC3E}">
        <p14:creationId xmlns:p14="http://schemas.microsoft.com/office/powerpoint/2010/main" val="22745117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7886700" cy="1325563"/>
          </a:xfrm>
        </p:spPr>
        <p:txBody>
          <a:bodyPr/>
          <a:lstStyle/>
          <a:p>
            <a:r>
              <a:rPr lang="en-US" dirty="0"/>
              <a:t>Model evaluation</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803018641"/>
              </p:ext>
            </p:extLst>
          </p:nvPr>
        </p:nvGraphicFramePr>
        <p:xfrm>
          <a:off x="377771" y="1913259"/>
          <a:ext cx="8486777" cy="2680810"/>
        </p:xfrm>
        <a:graphic>
          <a:graphicData uri="http://schemas.openxmlformats.org/drawingml/2006/table">
            <a:tbl>
              <a:tblPr/>
              <a:tblGrid>
                <a:gridCol w="1018956">
                  <a:extLst>
                    <a:ext uri="{9D8B030D-6E8A-4147-A177-3AD203B41FA5}">
                      <a16:colId xmlns:a16="http://schemas.microsoft.com/office/drawing/2014/main" val="4038544325"/>
                    </a:ext>
                  </a:extLst>
                </a:gridCol>
                <a:gridCol w="887624">
                  <a:extLst>
                    <a:ext uri="{9D8B030D-6E8A-4147-A177-3AD203B41FA5}">
                      <a16:colId xmlns:a16="http://schemas.microsoft.com/office/drawing/2014/main" val="2976145897"/>
                    </a:ext>
                  </a:extLst>
                </a:gridCol>
                <a:gridCol w="815165">
                  <a:extLst>
                    <a:ext uri="{9D8B030D-6E8A-4147-A177-3AD203B41FA5}">
                      <a16:colId xmlns:a16="http://schemas.microsoft.com/office/drawing/2014/main" val="1271803949"/>
                    </a:ext>
                  </a:extLst>
                </a:gridCol>
                <a:gridCol w="760822">
                  <a:extLst>
                    <a:ext uri="{9D8B030D-6E8A-4147-A177-3AD203B41FA5}">
                      <a16:colId xmlns:a16="http://schemas.microsoft.com/office/drawing/2014/main" val="2600832036"/>
                    </a:ext>
                  </a:extLst>
                </a:gridCol>
                <a:gridCol w="670248">
                  <a:extLst>
                    <a:ext uri="{9D8B030D-6E8A-4147-A177-3AD203B41FA5}">
                      <a16:colId xmlns:a16="http://schemas.microsoft.com/office/drawing/2014/main" val="3267533817"/>
                    </a:ext>
                  </a:extLst>
                </a:gridCol>
                <a:gridCol w="923854">
                  <a:extLst>
                    <a:ext uri="{9D8B030D-6E8A-4147-A177-3AD203B41FA5}">
                      <a16:colId xmlns:a16="http://schemas.microsoft.com/office/drawing/2014/main" val="3572051066"/>
                    </a:ext>
                  </a:extLst>
                </a:gridCol>
                <a:gridCol w="670248">
                  <a:extLst>
                    <a:ext uri="{9D8B030D-6E8A-4147-A177-3AD203B41FA5}">
                      <a16:colId xmlns:a16="http://schemas.microsoft.com/office/drawing/2014/main" val="649947753"/>
                    </a:ext>
                  </a:extLst>
                </a:gridCol>
                <a:gridCol w="742705">
                  <a:extLst>
                    <a:ext uri="{9D8B030D-6E8A-4147-A177-3AD203B41FA5}">
                      <a16:colId xmlns:a16="http://schemas.microsoft.com/office/drawing/2014/main" val="743082824"/>
                    </a:ext>
                  </a:extLst>
                </a:gridCol>
                <a:gridCol w="1181990">
                  <a:extLst>
                    <a:ext uri="{9D8B030D-6E8A-4147-A177-3AD203B41FA5}">
                      <a16:colId xmlns:a16="http://schemas.microsoft.com/office/drawing/2014/main" val="2340652474"/>
                    </a:ext>
                  </a:extLst>
                </a:gridCol>
                <a:gridCol w="815165">
                  <a:extLst>
                    <a:ext uri="{9D8B030D-6E8A-4147-A177-3AD203B41FA5}">
                      <a16:colId xmlns:a16="http://schemas.microsoft.com/office/drawing/2014/main" val="2877826486"/>
                    </a:ext>
                  </a:extLst>
                </a:gridCol>
              </a:tblGrid>
              <a:tr h="257172">
                <a:tc>
                  <a:txBody>
                    <a:bodyPr/>
                    <a:lstStyle/>
                    <a:p>
                      <a:pPr algn="l" fontAlgn="b"/>
                      <a:r>
                        <a:rPr lang="en-US" sz="1200" b="0" i="0" u="none" strike="noStrike" dirty="0">
                          <a:solidFill>
                            <a:srgbClr val="000000"/>
                          </a:solidFill>
                          <a:effectLst/>
                          <a:latin typeface="Times New Roman" panose="02020603050405020304" pitchFamily="18" charset="0"/>
                          <a:cs typeface="Times New Roman" panose="02020603050405020304" pitchFamily="18" charset="0"/>
                        </a:rPr>
                        <a:t> </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r>
                        <a:rPr lang="en-US" sz="1200" b="0" i="0" u="none" strike="noStrike" dirty="0">
                          <a:solidFill>
                            <a:srgbClr val="000000"/>
                          </a:solidFill>
                          <a:effectLst/>
                          <a:latin typeface="Times New Roman" panose="02020603050405020304" pitchFamily="18" charset="0"/>
                          <a:cs typeface="Times New Roman" panose="02020603050405020304" pitchFamily="18" charset="0"/>
                        </a:rPr>
                        <a:t> </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r>
                        <a:rPr lang="en-US" sz="1200" b="0" i="0" u="none" strike="noStrike" dirty="0">
                          <a:solidFill>
                            <a:srgbClr val="000000"/>
                          </a:solidFill>
                          <a:effectLst/>
                          <a:latin typeface="Times New Roman" panose="02020603050405020304" pitchFamily="18" charset="0"/>
                          <a:cs typeface="Times New Roman" panose="02020603050405020304" pitchFamily="18" charset="0"/>
                        </a:rPr>
                        <a:t> </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 </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r>
                        <a:rPr lang="en-US" sz="1200" b="0" i="0" u="none" strike="noStrike" dirty="0">
                          <a:solidFill>
                            <a:srgbClr val="000000"/>
                          </a:solidFill>
                          <a:effectLst/>
                          <a:latin typeface="Times New Roman" panose="02020603050405020304" pitchFamily="18" charset="0"/>
                          <a:cs typeface="Times New Roman" panose="02020603050405020304" pitchFamily="18" charset="0"/>
                        </a:rPr>
                        <a:t> </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r>
                        <a:rPr lang="en-US" sz="1200" b="0" i="0" u="none" strike="noStrike" dirty="0">
                          <a:solidFill>
                            <a:srgbClr val="000000"/>
                          </a:solidFill>
                          <a:effectLst/>
                          <a:latin typeface="Times New Roman" panose="02020603050405020304" pitchFamily="18" charset="0"/>
                          <a:cs typeface="Times New Roman" panose="02020603050405020304" pitchFamily="18" charset="0"/>
                        </a:rPr>
                        <a:t> </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r>
                        <a:rPr lang="en-US" sz="1200" b="0" i="0" u="none" strike="noStrike" dirty="0">
                          <a:solidFill>
                            <a:srgbClr val="000000"/>
                          </a:solidFill>
                          <a:effectLst/>
                          <a:latin typeface="Times New Roman" panose="02020603050405020304" pitchFamily="18" charset="0"/>
                          <a:cs typeface="Times New Roman" panose="02020603050405020304" pitchFamily="18" charset="0"/>
                        </a:rPr>
                        <a:t> </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gridSpan="3">
                  <a:txBody>
                    <a:bodyPr/>
                    <a:lstStyle/>
                    <a:p>
                      <a:pPr algn="ctr" fontAlgn="b"/>
                      <a:r>
                        <a:rPr lang="en-US" sz="1200" b="0" i="0" u="none" strike="noStrike">
                          <a:solidFill>
                            <a:srgbClr val="000000"/>
                          </a:solidFill>
                          <a:effectLst/>
                          <a:latin typeface="Times New Roman" panose="02020603050405020304" pitchFamily="18" charset="0"/>
                          <a:cs typeface="Times New Roman" panose="02020603050405020304" pitchFamily="18" charset="0"/>
                        </a:rPr>
                        <a:t>Retrospective analysis (SSB)</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435966807"/>
                  </a:ext>
                </a:extLst>
              </a:tr>
              <a:tr h="378619">
                <a:tc>
                  <a:txBody>
                    <a:bodyPr/>
                    <a:lstStyle/>
                    <a:p>
                      <a:pPr algn="l" fontAlgn="b"/>
                      <a:r>
                        <a:rPr lang="en-US" sz="1200" b="1" i="0" u="none" strike="noStrike" dirty="0">
                          <a:solidFill>
                            <a:srgbClr val="000000"/>
                          </a:solidFill>
                          <a:effectLst/>
                          <a:latin typeface="Times New Roman" panose="02020603050405020304" pitchFamily="18" charset="0"/>
                          <a:cs typeface="Times New Roman" panose="02020603050405020304" pitchFamily="18" charset="0"/>
                        </a:rPr>
                        <a:t> </a:t>
                      </a:r>
                    </a:p>
                  </a:txBody>
                  <a:tcPr marL="9525" marR="9525" marT="9525" marB="0" anchor="b">
                    <a:lnL>
                      <a:noFill/>
                    </a:lnL>
                    <a:lnR>
                      <a:noFill/>
                    </a:lnR>
                    <a:lnT>
                      <a:noFill/>
                    </a:lnT>
                    <a:lnB w="25400" cap="flat" cmpd="dbl" algn="ctr">
                      <a:solidFill>
                        <a:srgbClr val="000000"/>
                      </a:solidFill>
                      <a:prstDash val="solid"/>
                      <a:round/>
                      <a:headEnd type="none" w="med" len="med"/>
                      <a:tailEnd type="none" w="med" len="med"/>
                    </a:lnB>
                  </a:tcPr>
                </a:tc>
                <a:tc>
                  <a:txBody>
                    <a:bodyPr/>
                    <a:lstStyle/>
                    <a:p>
                      <a:pPr algn="ctr" fontAlgn="b"/>
                      <a:r>
                        <a:rPr lang="en-US" sz="1200" b="0" i="0" u="none" strike="noStrike" dirty="0">
                          <a:solidFill>
                            <a:srgbClr val="000000"/>
                          </a:solidFill>
                          <a:effectLst/>
                          <a:latin typeface="Times New Roman" panose="02020603050405020304" pitchFamily="18" charset="0"/>
                          <a:cs typeface="Times New Roman" panose="02020603050405020304" pitchFamily="18" charset="0"/>
                        </a:rPr>
                        <a:t>Attributes</a:t>
                      </a:r>
                    </a:p>
                  </a:txBody>
                  <a:tcPr marL="9525" marR="9525" marT="9525" marB="0" anchor="b">
                    <a:lnL>
                      <a:noFill/>
                    </a:lnL>
                    <a:lnR>
                      <a:noFill/>
                    </a:lnR>
                    <a:lnT>
                      <a:noFill/>
                    </a:lnT>
                    <a:lnB w="25400" cap="flat" cmpd="dbl" algn="ctr">
                      <a:solidFill>
                        <a:srgbClr val="000000"/>
                      </a:solidFill>
                      <a:prstDash val="solid"/>
                      <a:round/>
                      <a:headEnd type="none" w="med" len="med"/>
                      <a:tailEnd type="none" w="med" len="med"/>
                    </a:lnB>
                  </a:tcPr>
                </a:tc>
                <a:tc>
                  <a:txBody>
                    <a:bodyPr/>
                    <a:lstStyle/>
                    <a:p>
                      <a:pPr algn="ctr" fontAlgn="b"/>
                      <a:r>
                        <a:rPr lang="en-US" sz="1200" b="0" i="0" u="none" strike="noStrike" dirty="0">
                          <a:solidFill>
                            <a:srgbClr val="000000"/>
                          </a:solidFill>
                          <a:effectLst/>
                          <a:latin typeface="Times New Roman" panose="02020603050405020304" pitchFamily="18" charset="0"/>
                          <a:cs typeface="Times New Roman" panose="02020603050405020304" pitchFamily="18" charset="0"/>
                        </a:rPr>
                        <a:t># Parameters</a:t>
                      </a:r>
                    </a:p>
                  </a:txBody>
                  <a:tcPr marL="9525" marR="9525" marT="9525" marB="0" anchor="b">
                    <a:lnL>
                      <a:noFill/>
                    </a:lnL>
                    <a:lnR>
                      <a:noFill/>
                    </a:lnR>
                    <a:lnT>
                      <a:noFill/>
                    </a:lnT>
                    <a:lnB w="25400" cap="flat" cmpd="dbl" algn="ctr">
                      <a:solidFill>
                        <a:srgbClr val="000000"/>
                      </a:solidFill>
                      <a:prstDash val="solid"/>
                      <a:round/>
                      <a:headEnd type="none" w="med" len="med"/>
                      <a:tailEnd type="none" w="med" len="med"/>
                    </a:lnB>
                  </a:tcPr>
                </a:tc>
                <a:tc>
                  <a:txBody>
                    <a:bodyPr/>
                    <a:lstStyle/>
                    <a:p>
                      <a:pPr algn="ctr" fontAlgn="b"/>
                      <a:r>
                        <a:rPr lang="en-US" sz="1200" b="0" i="0" u="none" strike="noStrike" dirty="0">
                          <a:solidFill>
                            <a:srgbClr val="000000"/>
                          </a:solidFill>
                          <a:effectLst/>
                          <a:latin typeface="Times New Roman" panose="02020603050405020304" pitchFamily="18" charset="0"/>
                          <a:cs typeface="Times New Roman" panose="02020603050405020304" pitchFamily="18" charset="0"/>
                        </a:rPr>
                        <a:t>-Log likelihood</a:t>
                      </a:r>
                    </a:p>
                  </a:txBody>
                  <a:tcPr marL="9525" marR="9525" marT="9525" marB="0" anchor="b">
                    <a:lnL>
                      <a:noFill/>
                    </a:lnL>
                    <a:lnR>
                      <a:noFill/>
                    </a:lnR>
                    <a:lnT>
                      <a:noFill/>
                    </a:lnT>
                    <a:lnB w="25400" cap="flat" cmpd="dbl" algn="ctr">
                      <a:solidFill>
                        <a:srgbClr val="000000"/>
                      </a:solidFill>
                      <a:prstDash val="solid"/>
                      <a:round/>
                      <a:headEnd type="none" w="med" len="med"/>
                      <a:tailEnd type="none" w="med" len="med"/>
                    </a:lnB>
                  </a:tcPr>
                </a:tc>
                <a:tc>
                  <a:txBody>
                    <a:bodyPr/>
                    <a:lstStyle/>
                    <a:p>
                      <a:pPr algn="ctr" fontAlgn="b"/>
                      <a:r>
                        <a:rPr lang="en-US" sz="1200" b="0" i="0" u="none" strike="noStrike" dirty="0">
                          <a:solidFill>
                            <a:srgbClr val="000000"/>
                          </a:solidFill>
                          <a:effectLst/>
                          <a:latin typeface="Times New Roman" panose="02020603050405020304" pitchFamily="18" charset="0"/>
                          <a:cs typeface="Times New Roman" panose="02020603050405020304" pitchFamily="18" charset="0"/>
                        </a:rPr>
                        <a:t>AIC</a:t>
                      </a:r>
                    </a:p>
                  </a:txBody>
                  <a:tcPr marL="9525" marR="9525" marT="9525" marB="0" anchor="b">
                    <a:lnL>
                      <a:noFill/>
                    </a:lnL>
                    <a:lnR>
                      <a:noFill/>
                    </a:lnR>
                    <a:lnT>
                      <a:noFill/>
                    </a:lnT>
                    <a:lnB w="25400" cap="flat" cmpd="dbl" algn="ctr">
                      <a:solidFill>
                        <a:srgbClr val="000000"/>
                      </a:solidFill>
                      <a:prstDash val="solid"/>
                      <a:round/>
                      <a:headEnd type="none" w="med" len="med"/>
                      <a:tailEnd type="none" w="med" len="med"/>
                    </a:lnB>
                  </a:tcPr>
                </a:tc>
                <a:tc>
                  <a:txBody>
                    <a:bodyPr/>
                    <a:lstStyle/>
                    <a:p>
                      <a:pPr algn="ctr" fontAlgn="b"/>
                      <a:r>
                        <a:rPr lang="en-US" sz="1200" b="0" i="0" u="none" strike="noStrike" dirty="0">
                          <a:solidFill>
                            <a:srgbClr val="000000"/>
                          </a:solidFill>
                          <a:effectLst/>
                          <a:latin typeface="Times New Roman" panose="02020603050405020304" pitchFamily="18" charset="0"/>
                          <a:cs typeface="Times New Roman" panose="02020603050405020304" pitchFamily="18" charset="0"/>
                        </a:rPr>
                        <a:t>-Marginal log likelihood</a:t>
                      </a:r>
                    </a:p>
                  </a:txBody>
                  <a:tcPr marL="9525" marR="9525" marT="9525" marB="0" anchor="b">
                    <a:lnL>
                      <a:noFill/>
                    </a:lnL>
                    <a:lnR>
                      <a:noFill/>
                    </a:lnR>
                    <a:lnT>
                      <a:noFill/>
                    </a:lnT>
                    <a:lnB w="25400" cap="flat" cmpd="dbl" algn="ctr">
                      <a:solidFill>
                        <a:srgbClr val="000000"/>
                      </a:solidFill>
                      <a:prstDash val="solid"/>
                      <a:round/>
                      <a:headEnd type="none" w="med" len="med"/>
                      <a:tailEnd type="none" w="med" len="med"/>
                    </a:lnB>
                  </a:tcPr>
                </a:tc>
                <a:tc>
                  <a:txBody>
                    <a:bodyPr/>
                    <a:lstStyle/>
                    <a:p>
                      <a:pPr algn="ctr" fontAlgn="b"/>
                      <a:r>
                        <a:rPr lang="en-US" sz="1200" b="0" i="0" u="none" strike="noStrike" dirty="0">
                          <a:solidFill>
                            <a:srgbClr val="000000"/>
                          </a:solidFill>
                          <a:effectLst/>
                          <a:latin typeface="Times New Roman" panose="02020603050405020304" pitchFamily="18" charset="0"/>
                          <a:cs typeface="Times New Roman" panose="02020603050405020304" pitchFamily="18" charset="0"/>
                        </a:rPr>
                        <a:t>Marginal AIC</a:t>
                      </a:r>
                    </a:p>
                  </a:txBody>
                  <a:tcPr marL="9525" marR="9525" marT="9525" marB="0" anchor="b">
                    <a:lnL>
                      <a:noFill/>
                    </a:lnL>
                    <a:lnR>
                      <a:noFill/>
                    </a:lnR>
                    <a:lnT>
                      <a:noFill/>
                    </a:lnT>
                    <a:lnB w="25400" cap="flat" cmpd="dbl" algn="ctr">
                      <a:solidFill>
                        <a:srgbClr val="000000"/>
                      </a:solidFill>
                      <a:prstDash val="solid"/>
                      <a:round/>
                      <a:headEnd type="none" w="med" len="med"/>
                      <a:tailEnd type="none" w="med" len="med"/>
                    </a:lnB>
                  </a:tcPr>
                </a:tc>
                <a:tc>
                  <a:txBody>
                    <a:bodyPr/>
                    <a:lstStyle/>
                    <a:p>
                      <a:pPr algn="ctr" fontAlgn="b"/>
                      <a:r>
                        <a:rPr lang="el-GR" sz="1200" b="0" i="0" u="none" strike="noStrike" dirty="0">
                          <a:solidFill>
                            <a:srgbClr val="000000"/>
                          </a:solidFill>
                          <a:effectLst/>
                          <a:latin typeface="Times New Roman" panose="02020603050405020304" pitchFamily="18" charset="0"/>
                          <a:cs typeface="Times New Roman" panose="02020603050405020304" pitchFamily="18" charset="0"/>
                        </a:rPr>
                        <a:t>ρ</a:t>
                      </a:r>
                    </a:p>
                  </a:txBody>
                  <a:tcPr marL="9525" marR="9525" marT="9525" marB="0" anchor="b">
                    <a:lnL>
                      <a:noFill/>
                    </a:lnL>
                    <a:lnR>
                      <a:noFill/>
                    </a:lnR>
                    <a:lnT>
                      <a:noFill/>
                    </a:lnT>
                    <a:lnB w="25400" cap="flat" cmpd="dbl" algn="ctr">
                      <a:solidFill>
                        <a:srgbClr val="000000"/>
                      </a:solidFill>
                      <a:prstDash val="solid"/>
                      <a:round/>
                      <a:headEnd type="none" w="med" len="med"/>
                      <a:tailEnd type="none" w="med" len="med"/>
                    </a:lnB>
                  </a:tcPr>
                </a:tc>
                <a:tc>
                  <a:txBody>
                    <a:bodyPr/>
                    <a:lstStyle/>
                    <a:p>
                      <a:pPr algn="ctr" fontAlgn="b"/>
                      <a:r>
                        <a:rPr lang="en-US" sz="1200" b="0" i="0" u="none" strike="noStrike" dirty="0" err="1">
                          <a:solidFill>
                            <a:srgbClr val="000000"/>
                          </a:solidFill>
                          <a:effectLst/>
                          <a:latin typeface="Times New Roman" panose="02020603050405020304" pitchFamily="18" charset="0"/>
                          <a:cs typeface="Times New Roman" panose="02020603050405020304" pitchFamily="18" charset="0"/>
                        </a:rPr>
                        <a:t>Woodshole</a:t>
                      </a:r>
                      <a:r>
                        <a:rPr lang="en-US" sz="1200" b="0" i="0" u="none" strike="noStrike" dirty="0">
                          <a:solidFill>
                            <a:srgbClr val="000000"/>
                          </a:solidFill>
                          <a:effectLst/>
                          <a:latin typeface="Times New Roman" panose="02020603050405020304" pitchFamily="18" charset="0"/>
                          <a:cs typeface="Times New Roman" panose="02020603050405020304" pitchFamily="18" charset="0"/>
                        </a:rPr>
                        <a:t> </a:t>
                      </a:r>
                      <a:r>
                        <a:rPr lang="el-GR" sz="1200" b="0" i="0" u="none" strike="noStrike" dirty="0">
                          <a:solidFill>
                            <a:srgbClr val="000000"/>
                          </a:solidFill>
                          <a:effectLst/>
                          <a:latin typeface="Times New Roman" panose="02020603050405020304" pitchFamily="18" charset="0"/>
                          <a:cs typeface="Times New Roman" panose="02020603050405020304" pitchFamily="18" charset="0"/>
                        </a:rPr>
                        <a:t>ρ</a:t>
                      </a:r>
                    </a:p>
                  </a:txBody>
                  <a:tcPr marL="9525" marR="9525" marT="9525" marB="0" anchor="b">
                    <a:lnL>
                      <a:noFill/>
                    </a:lnL>
                    <a:lnR>
                      <a:noFill/>
                    </a:lnR>
                    <a:lnT>
                      <a:noFill/>
                    </a:lnT>
                    <a:lnB w="25400" cap="flat" cmpd="dbl" algn="ctr">
                      <a:solidFill>
                        <a:srgbClr val="000000"/>
                      </a:solidFill>
                      <a:prstDash val="solid"/>
                      <a:round/>
                      <a:headEnd type="none" w="med" len="med"/>
                      <a:tailEnd type="none" w="med" len="med"/>
                    </a:lnB>
                  </a:tcPr>
                </a:tc>
                <a:tc>
                  <a:txBody>
                    <a:bodyPr/>
                    <a:lstStyle/>
                    <a:p>
                      <a:pPr algn="ctr" fontAlgn="b"/>
                      <a:r>
                        <a:rPr lang="en-US" sz="1200" b="0" i="0" u="none" strike="noStrike" dirty="0">
                          <a:solidFill>
                            <a:srgbClr val="000000"/>
                          </a:solidFill>
                          <a:effectLst/>
                          <a:latin typeface="Times New Roman" panose="02020603050405020304" pitchFamily="18" charset="0"/>
                          <a:cs typeface="Times New Roman" panose="02020603050405020304" pitchFamily="18" charset="0"/>
                        </a:rPr>
                        <a:t>RMSE</a:t>
                      </a:r>
                    </a:p>
                  </a:txBody>
                  <a:tcPr marL="9525" marR="9525" marT="9525" marB="0" anchor="b">
                    <a:lnL>
                      <a:noFill/>
                    </a:lnL>
                    <a:lnR>
                      <a:noFill/>
                    </a:lnR>
                    <a:lnT>
                      <a:noFill/>
                    </a:lnT>
                    <a:lnB w="25400" cap="flat" cmpd="dbl" algn="ctr">
                      <a:solidFill>
                        <a:srgbClr val="000000"/>
                      </a:solidFill>
                      <a:prstDash val="solid"/>
                      <a:round/>
                      <a:headEnd type="none" w="med" len="med"/>
                      <a:tailEnd type="none" w="med" len="med"/>
                    </a:lnB>
                  </a:tcPr>
                </a:tc>
                <a:extLst>
                  <a:ext uri="{0D108BD9-81ED-4DB2-BD59-A6C34878D82A}">
                    <a16:rowId xmlns:a16="http://schemas.microsoft.com/office/drawing/2014/main" val="1665115149"/>
                  </a:ext>
                </a:extLst>
              </a:tr>
              <a:tr h="248127">
                <a:tc>
                  <a:txBody>
                    <a:bodyPr/>
                    <a:lstStyle/>
                    <a:p>
                      <a:pPr algn="l" fontAlgn="b"/>
                      <a:r>
                        <a:rPr lang="en-US" sz="1400" b="0" i="0" u="none" strike="noStrike" dirty="0">
                          <a:solidFill>
                            <a:srgbClr val="000000"/>
                          </a:solidFill>
                          <a:effectLst/>
                          <a:latin typeface="Times New Roman" panose="02020603050405020304" pitchFamily="18" charset="0"/>
                          <a:cs typeface="Times New Roman" panose="02020603050405020304" pitchFamily="18" charset="0"/>
                        </a:rPr>
                        <a:t>Model 19.1</a:t>
                      </a:r>
                    </a:p>
                  </a:txBody>
                  <a:tcPr marL="9525" marR="9525" marT="9525" marB="0" anchor="b">
                    <a:lnL>
                      <a:noFill/>
                    </a:lnL>
                    <a:lnR>
                      <a:noFill/>
                    </a:lnR>
                    <a:lnT w="25400" cap="flat" cmpd="dbl" algn="ctr">
                      <a:solidFill>
                        <a:srgbClr val="000000"/>
                      </a:solidFill>
                      <a:prstDash val="solid"/>
                      <a:round/>
                      <a:headEnd type="none" w="med" len="med"/>
                      <a:tailEnd type="none" w="med" len="med"/>
                    </a:lnT>
                    <a:lnB>
                      <a:noFill/>
                    </a:lnB>
                    <a:solidFill>
                      <a:srgbClr val="E7E6E6"/>
                    </a:solidFill>
                  </a:tcPr>
                </a:tc>
                <a:tc>
                  <a:txBody>
                    <a:bodyPr/>
                    <a:lstStyle/>
                    <a:p>
                      <a:pPr algn="r" fontAlgn="ctr"/>
                      <a:endParaRPr lang="en-US" sz="14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a:noFill/>
                    </a:lnL>
                    <a:lnR>
                      <a:noFill/>
                    </a:lnR>
                    <a:lnT w="25400" cap="flat" cmpd="dbl" algn="ctr">
                      <a:solidFill>
                        <a:srgbClr val="000000"/>
                      </a:solidFill>
                      <a:prstDash val="solid"/>
                      <a:round/>
                      <a:headEnd type="none" w="med" len="med"/>
                      <a:tailEnd type="none" w="med" len="med"/>
                    </a:lnT>
                    <a:lnB>
                      <a:noFill/>
                    </a:lnB>
                  </a:tcPr>
                </a:tc>
                <a:tc>
                  <a:txBody>
                    <a:bodyPr/>
                    <a:lstStyle/>
                    <a:p>
                      <a:pPr algn="r" fontAlgn="b"/>
                      <a:r>
                        <a:rPr lang="en-US" sz="1400" b="0" i="0" u="none" strike="noStrike" dirty="0">
                          <a:solidFill>
                            <a:srgbClr val="000000"/>
                          </a:solidFill>
                          <a:effectLst/>
                          <a:latin typeface="Times New Roman" panose="02020603050405020304" pitchFamily="18" charset="0"/>
                          <a:cs typeface="Times New Roman" panose="02020603050405020304" pitchFamily="18" charset="0"/>
                        </a:rPr>
                        <a:t>201</a:t>
                      </a:r>
                    </a:p>
                  </a:txBody>
                  <a:tcPr marL="9525" marR="9525" marT="9525" marB="0" anchor="b">
                    <a:lnL>
                      <a:noFill/>
                    </a:lnL>
                    <a:lnR>
                      <a:noFill/>
                    </a:lnR>
                    <a:lnT w="25400" cap="flat" cmpd="dbl" algn="ctr">
                      <a:solidFill>
                        <a:srgbClr val="000000"/>
                      </a:solidFill>
                      <a:prstDash val="solid"/>
                      <a:round/>
                      <a:headEnd type="none" w="med" len="med"/>
                      <a:tailEnd type="none" w="med" len="med"/>
                    </a:lnT>
                    <a:lnB>
                      <a:noFill/>
                    </a:lnB>
                  </a:tcPr>
                </a:tc>
                <a:tc>
                  <a:txBody>
                    <a:bodyPr/>
                    <a:lstStyle/>
                    <a:p>
                      <a:pPr algn="l" fontAlgn="b"/>
                      <a:r>
                        <a:rPr lang="en-US" sz="1400" b="0" i="0" u="none" strike="noStrike" dirty="0">
                          <a:solidFill>
                            <a:srgbClr val="000000"/>
                          </a:solidFill>
                          <a:effectLst/>
                          <a:latin typeface="Times New Roman" panose="02020603050405020304" pitchFamily="18" charset="0"/>
                          <a:cs typeface="Times New Roman" panose="02020603050405020304" pitchFamily="18" charset="0"/>
                        </a:rPr>
                        <a:t>    3,190.0 </a:t>
                      </a:r>
                    </a:p>
                  </a:txBody>
                  <a:tcPr marL="9525" marR="9525" marT="9525" marB="0" anchor="b">
                    <a:lnL>
                      <a:noFill/>
                    </a:lnL>
                    <a:lnR>
                      <a:noFill/>
                    </a:lnR>
                    <a:lnT w="25400" cap="flat" cmpd="dbl" algn="ctr">
                      <a:solidFill>
                        <a:srgbClr val="000000"/>
                      </a:solidFill>
                      <a:prstDash val="solid"/>
                      <a:round/>
                      <a:headEnd type="none" w="med" len="med"/>
                      <a:tailEnd type="none" w="med" len="med"/>
                    </a:lnT>
                    <a:lnB>
                      <a:noFill/>
                    </a:lnB>
                  </a:tcPr>
                </a:tc>
                <a:tc>
                  <a:txBody>
                    <a:bodyPr/>
                    <a:lstStyle/>
                    <a:p>
                      <a:pPr algn="l" fontAlgn="b"/>
                      <a:r>
                        <a:rPr lang="en-US" sz="1400" b="0" i="0" u="none" strike="noStrike" dirty="0">
                          <a:solidFill>
                            <a:srgbClr val="000000"/>
                          </a:solidFill>
                          <a:effectLst/>
                          <a:latin typeface="Times New Roman" panose="02020603050405020304" pitchFamily="18" charset="0"/>
                          <a:cs typeface="Times New Roman" panose="02020603050405020304" pitchFamily="18" charset="0"/>
                        </a:rPr>
                        <a:t> 6,782.0 </a:t>
                      </a:r>
                    </a:p>
                  </a:txBody>
                  <a:tcPr marL="9525" marR="9525" marT="9525" marB="0" anchor="b">
                    <a:lnL>
                      <a:noFill/>
                    </a:lnL>
                    <a:lnR>
                      <a:noFill/>
                    </a:lnR>
                    <a:lnT w="25400" cap="flat" cmpd="dbl" algn="ctr">
                      <a:solidFill>
                        <a:srgbClr val="000000"/>
                      </a:solidFill>
                      <a:prstDash val="solid"/>
                      <a:round/>
                      <a:headEnd type="none" w="med" len="med"/>
                      <a:tailEnd type="none" w="med" len="med"/>
                    </a:lnT>
                    <a:lnB>
                      <a:noFill/>
                    </a:lnB>
                  </a:tcPr>
                </a:tc>
                <a:tc>
                  <a:txBody>
                    <a:bodyPr/>
                    <a:lstStyle/>
                    <a:p>
                      <a:pPr algn="l" fontAlgn="b"/>
                      <a:r>
                        <a:rPr lang="en-US" sz="1400" b="0" i="0" u="none" strike="noStrike" dirty="0">
                          <a:solidFill>
                            <a:srgbClr val="000000"/>
                          </a:solidFill>
                          <a:effectLst/>
                          <a:latin typeface="Times New Roman" panose="02020603050405020304" pitchFamily="18" charset="0"/>
                          <a:cs typeface="Times New Roman" panose="02020603050405020304" pitchFamily="18" charset="0"/>
                        </a:rPr>
                        <a:t>        3,356.6 </a:t>
                      </a:r>
                    </a:p>
                  </a:txBody>
                  <a:tcPr marL="9525" marR="9525" marT="9525" marB="0" anchor="b">
                    <a:lnL>
                      <a:noFill/>
                    </a:lnL>
                    <a:lnR>
                      <a:noFill/>
                    </a:lnR>
                    <a:lnT w="25400" cap="flat" cmpd="dbl" algn="ctr">
                      <a:solidFill>
                        <a:srgbClr val="000000"/>
                      </a:solidFill>
                      <a:prstDash val="solid"/>
                      <a:round/>
                      <a:headEnd type="none" w="med" len="med"/>
                      <a:tailEnd type="none" w="med" len="med"/>
                    </a:lnT>
                    <a:lnB>
                      <a:noFill/>
                    </a:lnB>
                  </a:tcPr>
                </a:tc>
                <a:tc>
                  <a:txBody>
                    <a:bodyPr/>
                    <a:lstStyle/>
                    <a:p>
                      <a:pPr algn="l" fontAlgn="b"/>
                      <a:r>
                        <a:rPr lang="en-US" sz="1400" b="0" i="0" u="none" strike="noStrike" dirty="0">
                          <a:solidFill>
                            <a:srgbClr val="000000"/>
                          </a:solidFill>
                          <a:effectLst/>
                          <a:latin typeface="Times New Roman" panose="02020603050405020304" pitchFamily="18" charset="0"/>
                          <a:cs typeface="Times New Roman" panose="02020603050405020304" pitchFamily="18" charset="0"/>
                        </a:rPr>
                        <a:t> 7,115.3 </a:t>
                      </a:r>
                    </a:p>
                  </a:txBody>
                  <a:tcPr marL="9525" marR="9525" marT="9525" marB="0" anchor="b">
                    <a:lnL>
                      <a:noFill/>
                    </a:lnL>
                    <a:lnR>
                      <a:noFill/>
                    </a:lnR>
                    <a:lnT w="25400" cap="flat" cmpd="dbl" algn="ctr">
                      <a:solidFill>
                        <a:srgbClr val="000000"/>
                      </a:solidFill>
                      <a:prstDash val="solid"/>
                      <a:round/>
                      <a:headEnd type="none" w="med" len="med"/>
                      <a:tailEnd type="none" w="med" len="med"/>
                    </a:lnT>
                    <a:lnB>
                      <a:noFill/>
                    </a:lnB>
                  </a:tcPr>
                </a:tc>
                <a:tc>
                  <a:txBody>
                    <a:bodyPr/>
                    <a:lstStyle/>
                    <a:p>
                      <a:pPr algn="r" fontAlgn="b"/>
                      <a:r>
                        <a:rPr lang="en-US" sz="1400" b="0" i="0" u="none" strike="noStrike" dirty="0">
                          <a:solidFill>
                            <a:srgbClr val="000000"/>
                          </a:solidFill>
                          <a:effectLst/>
                          <a:latin typeface="Times New Roman" panose="02020603050405020304" pitchFamily="18" charset="0"/>
                          <a:cs typeface="Times New Roman" panose="02020603050405020304" pitchFamily="18" charset="0"/>
                        </a:rPr>
                        <a:t>0.081</a:t>
                      </a:r>
                    </a:p>
                  </a:txBody>
                  <a:tcPr marL="9525" marR="9525" marT="9525" marB="0" anchor="b">
                    <a:lnL>
                      <a:noFill/>
                    </a:lnL>
                    <a:lnR>
                      <a:noFill/>
                    </a:lnR>
                    <a:lnT w="25400" cap="flat" cmpd="dbl" algn="ctr">
                      <a:solidFill>
                        <a:srgbClr val="000000"/>
                      </a:solidFill>
                      <a:prstDash val="solid"/>
                      <a:round/>
                      <a:headEnd type="none" w="med" len="med"/>
                      <a:tailEnd type="none" w="med" len="med"/>
                    </a:lnT>
                    <a:lnB>
                      <a:noFill/>
                    </a:lnB>
                    <a:solidFill>
                      <a:srgbClr val="E8E482"/>
                    </a:solidFill>
                  </a:tcPr>
                </a:tc>
                <a:tc>
                  <a:txBody>
                    <a:bodyPr/>
                    <a:lstStyle/>
                    <a:p>
                      <a:pPr algn="r" fontAlgn="b"/>
                      <a:r>
                        <a:rPr lang="en-US" sz="1400" b="0" i="0" u="none" strike="noStrike" dirty="0">
                          <a:solidFill>
                            <a:srgbClr val="000000"/>
                          </a:solidFill>
                          <a:effectLst/>
                          <a:latin typeface="Times New Roman" panose="02020603050405020304" pitchFamily="18" charset="0"/>
                          <a:cs typeface="Times New Roman" panose="02020603050405020304" pitchFamily="18" charset="0"/>
                        </a:rPr>
                        <a:t>0.085</a:t>
                      </a:r>
                    </a:p>
                  </a:txBody>
                  <a:tcPr marL="9525" marR="9525" marT="9525" marB="0" anchor="b">
                    <a:lnL>
                      <a:noFill/>
                    </a:lnL>
                    <a:lnR>
                      <a:noFill/>
                    </a:lnR>
                    <a:lnT w="25400" cap="flat" cmpd="dbl" algn="ctr">
                      <a:solidFill>
                        <a:srgbClr val="000000"/>
                      </a:solidFill>
                      <a:prstDash val="solid"/>
                      <a:round/>
                      <a:headEnd type="none" w="med" len="med"/>
                      <a:tailEnd type="none" w="med" len="med"/>
                    </a:lnT>
                    <a:lnB>
                      <a:noFill/>
                    </a:lnB>
                    <a:solidFill>
                      <a:srgbClr val="FEC97E"/>
                    </a:solidFill>
                  </a:tcPr>
                </a:tc>
                <a:tc>
                  <a:txBody>
                    <a:bodyPr/>
                    <a:lstStyle/>
                    <a:p>
                      <a:pPr algn="r" fontAlgn="b"/>
                      <a:r>
                        <a:rPr lang="en-US" sz="1400" b="0" i="0" u="none" strike="noStrike">
                          <a:solidFill>
                            <a:srgbClr val="000000"/>
                          </a:solidFill>
                          <a:effectLst/>
                          <a:latin typeface="Times New Roman" panose="02020603050405020304" pitchFamily="18" charset="0"/>
                          <a:cs typeface="Times New Roman" panose="02020603050405020304" pitchFamily="18" charset="0"/>
                        </a:rPr>
                        <a:t>0.152</a:t>
                      </a:r>
                    </a:p>
                  </a:txBody>
                  <a:tcPr marL="9525" marR="9525" marT="9525" marB="0" anchor="b">
                    <a:lnL>
                      <a:noFill/>
                    </a:lnL>
                    <a:lnR>
                      <a:noFill/>
                    </a:lnR>
                    <a:lnT w="25400" cap="flat" cmpd="dbl" algn="ctr">
                      <a:solidFill>
                        <a:srgbClr val="000000"/>
                      </a:solidFill>
                      <a:prstDash val="solid"/>
                      <a:round/>
                      <a:headEnd type="none" w="med" len="med"/>
                      <a:tailEnd type="none" w="med" len="med"/>
                    </a:lnT>
                    <a:lnB>
                      <a:noFill/>
                    </a:lnB>
                    <a:solidFill>
                      <a:srgbClr val="EDE582"/>
                    </a:solidFill>
                  </a:tcPr>
                </a:tc>
                <a:extLst>
                  <a:ext uri="{0D108BD9-81ED-4DB2-BD59-A6C34878D82A}">
                    <a16:rowId xmlns:a16="http://schemas.microsoft.com/office/drawing/2014/main" val="349726022"/>
                  </a:ext>
                </a:extLst>
              </a:tr>
              <a:tr h="178594">
                <a:tc>
                  <a:txBody>
                    <a:bodyPr/>
                    <a:lstStyle/>
                    <a:p>
                      <a:pPr algn="l" fontAlgn="b"/>
                      <a:r>
                        <a:rPr lang="en-US" sz="1400" b="0" i="0" u="none" strike="noStrike" dirty="0">
                          <a:solidFill>
                            <a:srgbClr val="000000"/>
                          </a:solidFill>
                          <a:effectLst/>
                          <a:latin typeface="Times New Roman" panose="02020603050405020304" pitchFamily="18" charset="0"/>
                          <a:cs typeface="Times New Roman" panose="02020603050405020304" pitchFamily="18" charset="0"/>
                        </a:rPr>
                        <a:t>Model </a:t>
                      </a:r>
                      <a:r>
                        <a:rPr lang="en-US" sz="1400" b="0" i="0" u="none" strike="noStrike" dirty="0" smtClean="0">
                          <a:solidFill>
                            <a:srgbClr val="000000"/>
                          </a:solidFill>
                          <a:effectLst/>
                          <a:latin typeface="Times New Roman" panose="02020603050405020304" pitchFamily="18" charset="0"/>
                          <a:cs typeface="Times New Roman" panose="02020603050405020304" pitchFamily="18" charset="0"/>
                        </a:rPr>
                        <a:t>21.1a</a:t>
                      </a:r>
                      <a:endParaRPr lang="en-US" sz="14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b">
                    <a:lnL>
                      <a:noFill/>
                    </a:lnL>
                    <a:lnR>
                      <a:noFill/>
                    </a:lnR>
                    <a:lnT>
                      <a:noFill/>
                    </a:lnT>
                    <a:lnB>
                      <a:noFill/>
                    </a:lnB>
                    <a:solidFill>
                      <a:srgbClr val="E7E6E6"/>
                    </a:solidFill>
                  </a:tcPr>
                </a:tc>
                <a:tc>
                  <a:txBody>
                    <a:bodyPr/>
                    <a:lstStyle/>
                    <a:p>
                      <a:pPr algn="r" fontAlgn="ctr"/>
                      <a:endParaRPr lang="en-US" sz="14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a:noFill/>
                    </a:lnL>
                    <a:lnR>
                      <a:noFill/>
                    </a:lnR>
                    <a:lnT>
                      <a:noFill/>
                    </a:lnT>
                    <a:lnB>
                      <a:noFill/>
                    </a:lnB>
                  </a:tcPr>
                </a:tc>
                <a:tc>
                  <a:txBody>
                    <a:bodyPr/>
                    <a:lstStyle/>
                    <a:p>
                      <a:pPr algn="r" fontAlgn="b"/>
                      <a:r>
                        <a:rPr lang="en-US" sz="1400" b="0" i="0" u="none" strike="noStrike" dirty="0">
                          <a:solidFill>
                            <a:srgbClr val="000000"/>
                          </a:solidFill>
                          <a:effectLst/>
                          <a:latin typeface="Times New Roman" panose="02020603050405020304" pitchFamily="18" charset="0"/>
                          <a:cs typeface="Times New Roman" panose="02020603050405020304" pitchFamily="18" charset="0"/>
                        </a:rPr>
                        <a:t>202</a:t>
                      </a:r>
                    </a:p>
                  </a:txBody>
                  <a:tcPr marL="9525" marR="9525" marT="9525" marB="0" anchor="b">
                    <a:lnL>
                      <a:noFill/>
                    </a:lnL>
                    <a:lnR>
                      <a:noFill/>
                    </a:lnR>
                    <a:lnT>
                      <a:noFill/>
                    </a:lnT>
                    <a:lnB>
                      <a:noFill/>
                    </a:lnB>
                  </a:tcPr>
                </a:tc>
                <a:tc>
                  <a:txBody>
                    <a:bodyPr/>
                    <a:lstStyle/>
                    <a:p>
                      <a:pPr algn="l" fontAlgn="b"/>
                      <a:r>
                        <a:rPr lang="en-US" sz="1400" b="0" i="0" u="none" strike="noStrike" dirty="0">
                          <a:solidFill>
                            <a:srgbClr val="000000"/>
                          </a:solidFill>
                          <a:effectLst/>
                          <a:latin typeface="Times New Roman" panose="02020603050405020304" pitchFamily="18" charset="0"/>
                          <a:cs typeface="Times New Roman" panose="02020603050405020304" pitchFamily="18" charset="0"/>
                        </a:rPr>
                        <a:t>    3,210.5 </a:t>
                      </a:r>
                    </a:p>
                  </a:txBody>
                  <a:tcPr marL="9525" marR="9525" marT="9525" marB="0" anchor="b">
                    <a:lnL>
                      <a:noFill/>
                    </a:lnL>
                    <a:lnR>
                      <a:noFill/>
                    </a:lnR>
                    <a:lnT>
                      <a:noFill/>
                    </a:lnT>
                    <a:lnB>
                      <a:noFill/>
                    </a:lnB>
                    <a:solidFill>
                      <a:srgbClr val="F8696B"/>
                    </a:solidFill>
                  </a:tcPr>
                </a:tc>
                <a:tc>
                  <a:txBody>
                    <a:bodyPr/>
                    <a:lstStyle/>
                    <a:p>
                      <a:pPr algn="l" fontAlgn="b"/>
                      <a:r>
                        <a:rPr lang="en-US" sz="1400" b="0" i="0" u="none" strike="noStrike" dirty="0">
                          <a:solidFill>
                            <a:srgbClr val="000000"/>
                          </a:solidFill>
                          <a:effectLst/>
                          <a:latin typeface="Times New Roman" panose="02020603050405020304" pitchFamily="18" charset="0"/>
                          <a:cs typeface="Times New Roman" panose="02020603050405020304" pitchFamily="18" charset="0"/>
                        </a:rPr>
                        <a:t> 6,825.1 </a:t>
                      </a:r>
                    </a:p>
                  </a:txBody>
                  <a:tcPr marL="9525" marR="9525" marT="9525" marB="0" anchor="b">
                    <a:lnL>
                      <a:noFill/>
                    </a:lnL>
                    <a:lnR>
                      <a:noFill/>
                    </a:lnR>
                    <a:lnT>
                      <a:noFill/>
                    </a:lnT>
                    <a:lnB>
                      <a:noFill/>
                    </a:lnB>
                    <a:solidFill>
                      <a:srgbClr val="F8696B"/>
                    </a:solidFill>
                  </a:tcPr>
                </a:tc>
                <a:tc>
                  <a:txBody>
                    <a:bodyPr/>
                    <a:lstStyle/>
                    <a:p>
                      <a:pPr algn="l" fontAlgn="b"/>
                      <a:r>
                        <a:rPr lang="en-US" sz="1400" b="0" i="0" u="none" strike="noStrike" dirty="0">
                          <a:solidFill>
                            <a:srgbClr val="000000"/>
                          </a:solidFill>
                          <a:effectLst/>
                          <a:latin typeface="Times New Roman" panose="02020603050405020304" pitchFamily="18" charset="0"/>
                          <a:cs typeface="Times New Roman" panose="02020603050405020304" pitchFamily="18" charset="0"/>
                        </a:rPr>
                        <a:t>        3,368.7 </a:t>
                      </a:r>
                    </a:p>
                  </a:txBody>
                  <a:tcPr marL="9525" marR="9525" marT="9525" marB="0" anchor="b">
                    <a:lnL>
                      <a:noFill/>
                    </a:lnL>
                    <a:lnR>
                      <a:noFill/>
                    </a:lnR>
                    <a:lnT>
                      <a:noFill/>
                    </a:lnT>
                    <a:lnB>
                      <a:noFill/>
                    </a:lnB>
                    <a:solidFill>
                      <a:srgbClr val="FA8671"/>
                    </a:solidFill>
                  </a:tcPr>
                </a:tc>
                <a:tc>
                  <a:txBody>
                    <a:bodyPr/>
                    <a:lstStyle/>
                    <a:p>
                      <a:pPr algn="l" fontAlgn="b"/>
                      <a:r>
                        <a:rPr lang="en-US" sz="1400" b="0" i="0" u="none" strike="noStrike" dirty="0">
                          <a:solidFill>
                            <a:srgbClr val="000000"/>
                          </a:solidFill>
                          <a:effectLst/>
                          <a:latin typeface="Times New Roman" panose="02020603050405020304" pitchFamily="18" charset="0"/>
                          <a:cs typeface="Times New Roman" panose="02020603050405020304" pitchFamily="18" charset="0"/>
                        </a:rPr>
                        <a:t> 7,139.3 </a:t>
                      </a:r>
                    </a:p>
                  </a:txBody>
                  <a:tcPr marL="9525" marR="9525" marT="9525" marB="0" anchor="b">
                    <a:lnL>
                      <a:noFill/>
                    </a:lnL>
                    <a:lnR>
                      <a:noFill/>
                    </a:lnR>
                    <a:lnT>
                      <a:noFill/>
                    </a:lnT>
                    <a:lnB>
                      <a:noFill/>
                    </a:lnB>
                    <a:solidFill>
                      <a:srgbClr val="FCA276"/>
                    </a:solidFill>
                  </a:tcPr>
                </a:tc>
                <a:tc>
                  <a:txBody>
                    <a:bodyPr/>
                    <a:lstStyle/>
                    <a:p>
                      <a:pPr algn="r" fontAlgn="b"/>
                      <a:r>
                        <a:rPr lang="en-US" sz="1400" b="0" i="0" u="none" strike="noStrike" dirty="0">
                          <a:solidFill>
                            <a:srgbClr val="000000"/>
                          </a:solidFill>
                          <a:effectLst/>
                          <a:latin typeface="Times New Roman" panose="02020603050405020304" pitchFamily="18" charset="0"/>
                          <a:cs typeface="Times New Roman" panose="02020603050405020304" pitchFamily="18" charset="0"/>
                        </a:rPr>
                        <a:t>0.087</a:t>
                      </a:r>
                    </a:p>
                  </a:txBody>
                  <a:tcPr marL="9525" marR="9525" marT="9525" marB="0" anchor="b">
                    <a:lnL>
                      <a:noFill/>
                    </a:lnL>
                    <a:lnR>
                      <a:noFill/>
                    </a:lnR>
                    <a:lnT>
                      <a:noFill/>
                    </a:lnT>
                    <a:lnB>
                      <a:noFill/>
                    </a:lnB>
                    <a:solidFill>
                      <a:srgbClr val="EEE683"/>
                    </a:solidFill>
                  </a:tcPr>
                </a:tc>
                <a:tc>
                  <a:txBody>
                    <a:bodyPr/>
                    <a:lstStyle/>
                    <a:p>
                      <a:pPr algn="r" fontAlgn="b"/>
                      <a:r>
                        <a:rPr lang="en-US" sz="1400" b="0" i="0" u="none" strike="noStrike" dirty="0">
                          <a:solidFill>
                            <a:srgbClr val="000000"/>
                          </a:solidFill>
                          <a:effectLst/>
                          <a:latin typeface="Times New Roman" panose="02020603050405020304" pitchFamily="18" charset="0"/>
                          <a:cs typeface="Times New Roman" panose="02020603050405020304" pitchFamily="18" charset="0"/>
                        </a:rPr>
                        <a:t>0.071</a:t>
                      </a:r>
                    </a:p>
                  </a:txBody>
                  <a:tcPr marL="9525" marR="9525" marT="9525" marB="0" anchor="b">
                    <a:lnL>
                      <a:noFill/>
                    </a:lnL>
                    <a:lnR>
                      <a:noFill/>
                    </a:lnR>
                    <a:lnT>
                      <a:noFill/>
                    </a:lnT>
                    <a:lnB>
                      <a:noFill/>
                    </a:lnB>
                    <a:solidFill>
                      <a:srgbClr val="FDEA83"/>
                    </a:solidFill>
                  </a:tcPr>
                </a:tc>
                <a:tc>
                  <a:txBody>
                    <a:bodyPr/>
                    <a:lstStyle/>
                    <a:p>
                      <a:pPr algn="r" fontAlgn="b"/>
                      <a:r>
                        <a:rPr lang="en-US" sz="1400" b="0" i="0" u="none" strike="noStrike">
                          <a:solidFill>
                            <a:srgbClr val="000000"/>
                          </a:solidFill>
                          <a:effectLst/>
                          <a:latin typeface="Times New Roman" panose="02020603050405020304" pitchFamily="18" charset="0"/>
                          <a:cs typeface="Times New Roman" panose="02020603050405020304" pitchFamily="18" charset="0"/>
                        </a:rPr>
                        <a:t>0.162</a:t>
                      </a:r>
                    </a:p>
                  </a:txBody>
                  <a:tcPr marL="9525" marR="9525" marT="9525" marB="0" anchor="b">
                    <a:lnL>
                      <a:noFill/>
                    </a:lnL>
                    <a:lnR>
                      <a:noFill/>
                    </a:lnR>
                    <a:lnT>
                      <a:noFill/>
                    </a:lnT>
                    <a:lnB>
                      <a:noFill/>
                    </a:lnB>
                    <a:solidFill>
                      <a:srgbClr val="FFE884"/>
                    </a:solidFill>
                  </a:tcPr>
                </a:tc>
                <a:extLst>
                  <a:ext uri="{0D108BD9-81ED-4DB2-BD59-A6C34878D82A}">
                    <a16:rowId xmlns:a16="http://schemas.microsoft.com/office/drawing/2014/main" val="3858015333"/>
                  </a:ext>
                </a:extLst>
              </a:tr>
              <a:tr h="114777">
                <a:tc>
                  <a:txBody>
                    <a:bodyPr/>
                    <a:lstStyle/>
                    <a:p>
                      <a:pPr algn="l" fontAlgn="b"/>
                      <a:r>
                        <a:rPr lang="en-US" sz="1400" b="0" i="0" u="none" strike="noStrike">
                          <a:solidFill>
                            <a:srgbClr val="000000"/>
                          </a:solidFill>
                          <a:effectLst/>
                          <a:latin typeface="Times New Roman" panose="02020603050405020304" pitchFamily="18" charset="0"/>
                          <a:cs typeface="Times New Roman" panose="02020603050405020304" pitchFamily="18" charset="0"/>
                        </a:rPr>
                        <a:t>Model 21.1b</a:t>
                      </a:r>
                    </a:p>
                  </a:txBody>
                  <a:tcPr marL="9525" marR="9525" marT="9525" marB="0" anchor="b">
                    <a:lnL>
                      <a:noFill/>
                    </a:lnL>
                    <a:lnR>
                      <a:noFill/>
                    </a:lnR>
                    <a:lnT>
                      <a:noFill/>
                    </a:lnT>
                    <a:lnB>
                      <a:noFill/>
                    </a:lnB>
                    <a:solidFill>
                      <a:srgbClr val="E7E6E6"/>
                    </a:solidFill>
                  </a:tcPr>
                </a:tc>
                <a:tc>
                  <a:txBody>
                    <a:bodyPr/>
                    <a:lstStyle/>
                    <a:p>
                      <a:pPr algn="r" fontAlgn="ctr"/>
                      <a:r>
                        <a:rPr lang="en-US" sz="1400" b="0" i="0" u="none" strike="noStrike">
                          <a:solidFill>
                            <a:srgbClr val="000000"/>
                          </a:solidFill>
                          <a:effectLst/>
                          <a:latin typeface="Times New Roman" panose="02020603050405020304" pitchFamily="18" charset="0"/>
                          <a:cs typeface="Times New Roman" panose="02020603050405020304" pitchFamily="18" charset="0"/>
                        </a:rPr>
                        <a:t>G</a:t>
                      </a:r>
                    </a:p>
                  </a:txBody>
                  <a:tcPr marL="9525" marR="9525" marT="9525" marB="0" anchor="ctr">
                    <a:lnL>
                      <a:noFill/>
                    </a:lnL>
                    <a:lnR>
                      <a:noFill/>
                    </a:lnR>
                    <a:lnT>
                      <a:noFill/>
                    </a:lnT>
                    <a:lnB>
                      <a:noFill/>
                    </a:lnB>
                  </a:tcPr>
                </a:tc>
                <a:tc>
                  <a:txBody>
                    <a:bodyPr/>
                    <a:lstStyle/>
                    <a:p>
                      <a:pPr algn="r" fontAlgn="b"/>
                      <a:r>
                        <a:rPr lang="en-US" sz="1400" b="0" i="0" u="none" strike="noStrike">
                          <a:solidFill>
                            <a:srgbClr val="000000"/>
                          </a:solidFill>
                          <a:effectLst/>
                          <a:latin typeface="Times New Roman" panose="02020603050405020304" pitchFamily="18" charset="0"/>
                          <a:cs typeface="Times New Roman" panose="02020603050405020304" pitchFamily="18" charset="0"/>
                        </a:rPr>
                        <a:t>204</a:t>
                      </a:r>
                    </a:p>
                  </a:txBody>
                  <a:tcPr marL="9525" marR="9525" marT="9525" marB="0" anchor="b">
                    <a:lnL>
                      <a:noFill/>
                    </a:lnL>
                    <a:lnR>
                      <a:noFill/>
                    </a:lnR>
                    <a:lnT>
                      <a:noFill/>
                    </a:lnT>
                    <a:lnB>
                      <a:noFill/>
                    </a:lnB>
                  </a:tcPr>
                </a:tc>
                <a:tc>
                  <a:txBody>
                    <a:bodyPr/>
                    <a:lstStyle/>
                    <a:p>
                      <a:pPr algn="l" fontAlgn="b"/>
                      <a:r>
                        <a:rPr lang="en-US" sz="1400" b="0" i="0" u="none" strike="noStrike" dirty="0">
                          <a:solidFill>
                            <a:srgbClr val="000000"/>
                          </a:solidFill>
                          <a:effectLst/>
                          <a:latin typeface="Times New Roman" panose="02020603050405020304" pitchFamily="18" charset="0"/>
                          <a:cs typeface="Times New Roman" panose="02020603050405020304" pitchFamily="18" charset="0"/>
                        </a:rPr>
                        <a:t>    3,202.8 </a:t>
                      </a:r>
                    </a:p>
                  </a:txBody>
                  <a:tcPr marL="9525" marR="9525" marT="9525" marB="0" anchor="b">
                    <a:lnL>
                      <a:noFill/>
                    </a:lnL>
                    <a:lnR>
                      <a:noFill/>
                    </a:lnR>
                    <a:lnT>
                      <a:noFill/>
                    </a:lnT>
                    <a:lnB>
                      <a:noFill/>
                    </a:lnB>
                    <a:solidFill>
                      <a:srgbClr val="FCA677"/>
                    </a:solidFill>
                  </a:tcPr>
                </a:tc>
                <a:tc>
                  <a:txBody>
                    <a:bodyPr/>
                    <a:lstStyle/>
                    <a:p>
                      <a:pPr algn="l" fontAlgn="b"/>
                      <a:r>
                        <a:rPr lang="en-US" sz="1400" b="0" i="0" u="none" strike="noStrike" dirty="0">
                          <a:solidFill>
                            <a:srgbClr val="000000"/>
                          </a:solidFill>
                          <a:effectLst/>
                          <a:latin typeface="Times New Roman" panose="02020603050405020304" pitchFamily="18" charset="0"/>
                          <a:cs typeface="Times New Roman" panose="02020603050405020304" pitchFamily="18" charset="0"/>
                        </a:rPr>
                        <a:t> 6,813.7 </a:t>
                      </a:r>
                    </a:p>
                  </a:txBody>
                  <a:tcPr marL="9525" marR="9525" marT="9525" marB="0" anchor="b">
                    <a:lnL>
                      <a:noFill/>
                    </a:lnL>
                    <a:lnR>
                      <a:noFill/>
                    </a:lnR>
                    <a:lnT>
                      <a:noFill/>
                    </a:lnT>
                    <a:lnB>
                      <a:noFill/>
                    </a:lnB>
                    <a:solidFill>
                      <a:srgbClr val="FB9474"/>
                    </a:solidFill>
                  </a:tcPr>
                </a:tc>
                <a:tc>
                  <a:txBody>
                    <a:bodyPr/>
                    <a:lstStyle/>
                    <a:p>
                      <a:pPr algn="l" fontAlgn="b"/>
                      <a:r>
                        <a:rPr lang="en-US" sz="1400" b="0" i="0" u="none" strike="noStrike" dirty="0">
                          <a:solidFill>
                            <a:srgbClr val="000000"/>
                          </a:solidFill>
                          <a:effectLst/>
                          <a:latin typeface="Times New Roman" panose="02020603050405020304" pitchFamily="18" charset="0"/>
                          <a:cs typeface="Times New Roman" panose="02020603050405020304" pitchFamily="18" charset="0"/>
                        </a:rPr>
                        <a:t>        3,372.1 </a:t>
                      </a:r>
                    </a:p>
                  </a:txBody>
                  <a:tcPr marL="9525" marR="9525" marT="9525" marB="0" anchor="b">
                    <a:lnL>
                      <a:noFill/>
                    </a:lnL>
                    <a:lnR>
                      <a:noFill/>
                    </a:lnR>
                    <a:lnT>
                      <a:noFill/>
                    </a:lnT>
                    <a:lnB>
                      <a:noFill/>
                    </a:lnB>
                    <a:solidFill>
                      <a:srgbClr val="F8696B"/>
                    </a:solidFill>
                  </a:tcPr>
                </a:tc>
                <a:tc>
                  <a:txBody>
                    <a:bodyPr/>
                    <a:lstStyle/>
                    <a:p>
                      <a:pPr algn="l" fontAlgn="b"/>
                      <a:r>
                        <a:rPr lang="en-US" sz="1400" b="0" i="0" u="none" strike="noStrike" dirty="0">
                          <a:solidFill>
                            <a:srgbClr val="000000"/>
                          </a:solidFill>
                          <a:effectLst/>
                          <a:latin typeface="Times New Roman" panose="02020603050405020304" pitchFamily="18" charset="0"/>
                          <a:cs typeface="Times New Roman" panose="02020603050405020304" pitchFamily="18" charset="0"/>
                        </a:rPr>
                        <a:t> 7,152.3 </a:t>
                      </a:r>
                    </a:p>
                  </a:txBody>
                  <a:tcPr marL="9525" marR="9525" marT="9525" marB="0" anchor="b">
                    <a:lnL>
                      <a:noFill/>
                    </a:lnL>
                    <a:lnR>
                      <a:noFill/>
                    </a:lnR>
                    <a:lnT>
                      <a:noFill/>
                    </a:lnT>
                    <a:lnB>
                      <a:noFill/>
                    </a:lnB>
                    <a:solidFill>
                      <a:srgbClr val="F8696B"/>
                    </a:solidFill>
                  </a:tcPr>
                </a:tc>
                <a:tc>
                  <a:txBody>
                    <a:bodyPr/>
                    <a:lstStyle/>
                    <a:p>
                      <a:pPr algn="r" fontAlgn="b"/>
                      <a:r>
                        <a:rPr lang="en-US" sz="1400" b="0" i="0" u="none" strike="noStrike" dirty="0">
                          <a:solidFill>
                            <a:srgbClr val="000000"/>
                          </a:solidFill>
                          <a:effectLst/>
                          <a:latin typeface="Times New Roman" panose="02020603050405020304" pitchFamily="18" charset="0"/>
                          <a:cs typeface="Times New Roman" panose="02020603050405020304" pitchFamily="18" charset="0"/>
                        </a:rPr>
                        <a:t>0.129</a:t>
                      </a:r>
                    </a:p>
                  </a:txBody>
                  <a:tcPr marL="9525" marR="9525" marT="9525" marB="0" anchor="b">
                    <a:lnL>
                      <a:noFill/>
                    </a:lnL>
                    <a:lnR>
                      <a:noFill/>
                    </a:lnR>
                    <a:lnT>
                      <a:noFill/>
                    </a:lnT>
                    <a:lnB>
                      <a:noFill/>
                    </a:lnB>
                    <a:solidFill>
                      <a:srgbClr val="FCB47A"/>
                    </a:solidFill>
                  </a:tcPr>
                </a:tc>
                <a:tc>
                  <a:txBody>
                    <a:bodyPr/>
                    <a:lstStyle/>
                    <a:p>
                      <a:pPr algn="r" fontAlgn="b"/>
                      <a:r>
                        <a:rPr lang="en-US" sz="1400" b="0" i="0" u="none" strike="noStrike" dirty="0">
                          <a:solidFill>
                            <a:srgbClr val="000000"/>
                          </a:solidFill>
                          <a:effectLst/>
                          <a:latin typeface="Times New Roman" panose="02020603050405020304" pitchFamily="18" charset="0"/>
                          <a:cs typeface="Times New Roman" panose="02020603050405020304" pitchFamily="18" charset="0"/>
                        </a:rPr>
                        <a:t>0.080</a:t>
                      </a:r>
                    </a:p>
                  </a:txBody>
                  <a:tcPr marL="9525" marR="9525" marT="9525" marB="0" anchor="b">
                    <a:lnL>
                      <a:noFill/>
                    </a:lnL>
                    <a:lnR>
                      <a:noFill/>
                    </a:lnR>
                    <a:lnT>
                      <a:noFill/>
                    </a:lnT>
                    <a:lnB>
                      <a:noFill/>
                    </a:lnB>
                    <a:solidFill>
                      <a:srgbClr val="FED780"/>
                    </a:solidFill>
                  </a:tcPr>
                </a:tc>
                <a:tc>
                  <a:txBody>
                    <a:bodyPr/>
                    <a:lstStyle/>
                    <a:p>
                      <a:pPr algn="r" fontAlgn="b"/>
                      <a:r>
                        <a:rPr lang="en-US" sz="1400" b="0" i="0" u="none" strike="noStrike" dirty="0">
                          <a:solidFill>
                            <a:srgbClr val="000000"/>
                          </a:solidFill>
                          <a:effectLst/>
                          <a:latin typeface="Times New Roman" panose="02020603050405020304" pitchFamily="18" charset="0"/>
                          <a:cs typeface="Times New Roman" panose="02020603050405020304" pitchFamily="18" charset="0"/>
                        </a:rPr>
                        <a:t>0.178</a:t>
                      </a:r>
                    </a:p>
                  </a:txBody>
                  <a:tcPr marL="9525" marR="9525" marT="9525" marB="0" anchor="b">
                    <a:lnL>
                      <a:noFill/>
                    </a:lnL>
                    <a:lnR>
                      <a:noFill/>
                    </a:lnR>
                    <a:lnT>
                      <a:noFill/>
                    </a:lnT>
                    <a:lnB>
                      <a:noFill/>
                    </a:lnB>
                    <a:solidFill>
                      <a:srgbClr val="FEC97E"/>
                    </a:solidFill>
                  </a:tcPr>
                </a:tc>
                <a:extLst>
                  <a:ext uri="{0D108BD9-81ED-4DB2-BD59-A6C34878D82A}">
                    <a16:rowId xmlns:a16="http://schemas.microsoft.com/office/drawing/2014/main" val="808173503"/>
                  </a:ext>
                </a:extLst>
              </a:tr>
              <a:tr h="236697">
                <a:tc>
                  <a:txBody>
                    <a:bodyPr/>
                    <a:lstStyle/>
                    <a:p>
                      <a:pPr algn="l" fontAlgn="b"/>
                      <a:r>
                        <a:rPr lang="en-US" sz="1400" b="0" i="0" u="none" strike="noStrike">
                          <a:solidFill>
                            <a:srgbClr val="000000"/>
                          </a:solidFill>
                          <a:effectLst/>
                          <a:latin typeface="Times New Roman" panose="02020603050405020304" pitchFamily="18" charset="0"/>
                          <a:cs typeface="Times New Roman" panose="02020603050405020304" pitchFamily="18" charset="0"/>
                        </a:rPr>
                        <a:t>Model 21.1c</a:t>
                      </a:r>
                    </a:p>
                  </a:txBody>
                  <a:tcPr marL="9525" marR="9525" marT="9525" marB="0" anchor="b">
                    <a:lnL>
                      <a:noFill/>
                    </a:lnL>
                    <a:lnR>
                      <a:noFill/>
                    </a:lnR>
                    <a:lnT>
                      <a:noFill/>
                    </a:lnT>
                    <a:lnB>
                      <a:noFill/>
                    </a:lnB>
                    <a:solidFill>
                      <a:srgbClr val="E7E6E6"/>
                    </a:solidFill>
                  </a:tcPr>
                </a:tc>
                <a:tc>
                  <a:txBody>
                    <a:bodyPr/>
                    <a:lstStyle/>
                    <a:p>
                      <a:pPr algn="r" fontAlgn="ctr"/>
                      <a:r>
                        <a:rPr lang="en-US" sz="1400" b="0" i="0" u="none" strike="noStrike">
                          <a:solidFill>
                            <a:srgbClr val="000000"/>
                          </a:solidFill>
                          <a:effectLst/>
                          <a:latin typeface="Times New Roman" panose="02020603050405020304" pitchFamily="18" charset="0"/>
                          <a:cs typeface="Times New Roman" panose="02020603050405020304" pitchFamily="18" charset="0"/>
                        </a:rPr>
                        <a:t>Mh</a:t>
                      </a:r>
                    </a:p>
                  </a:txBody>
                  <a:tcPr marL="9525" marR="9525" marT="9525" marB="0" anchor="ctr">
                    <a:lnL>
                      <a:noFill/>
                    </a:lnL>
                    <a:lnR>
                      <a:noFill/>
                    </a:lnR>
                    <a:lnT>
                      <a:noFill/>
                    </a:lnT>
                    <a:lnB>
                      <a:noFill/>
                    </a:lnB>
                  </a:tcPr>
                </a:tc>
                <a:tc>
                  <a:txBody>
                    <a:bodyPr/>
                    <a:lstStyle/>
                    <a:p>
                      <a:pPr algn="r" fontAlgn="b"/>
                      <a:r>
                        <a:rPr lang="en-US" sz="1400" b="0" i="0" u="none" strike="noStrike">
                          <a:solidFill>
                            <a:srgbClr val="000000"/>
                          </a:solidFill>
                          <a:effectLst/>
                          <a:latin typeface="Times New Roman" panose="02020603050405020304" pitchFamily="18" charset="0"/>
                          <a:cs typeface="Times New Roman" panose="02020603050405020304" pitchFamily="18" charset="0"/>
                        </a:rPr>
                        <a:t>201</a:t>
                      </a:r>
                    </a:p>
                  </a:txBody>
                  <a:tcPr marL="9525" marR="9525" marT="9525" marB="0" anchor="b">
                    <a:lnL>
                      <a:noFill/>
                    </a:lnL>
                    <a:lnR>
                      <a:noFill/>
                    </a:lnR>
                    <a:lnT>
                      <a:noFill/>
                    </a:lnT>
                    <a:lnB>
                      <a:noFill/>
                    </a:lnB>
                  </a:tcPr>
                </a:tc>
                <a:tc>
                  <a:txBody>
                    <a:bodyPr/>
                    <a:lstStyle/>
                    <a:p>
                      <a:pPr algn="l" fontAlgn="b"/>
                      <a:r>
                        <a:rPr lang="en-US" sz="1400" b="0" i="0" u="none" strike="noStrike">
                          <a:solidFill>
                            <a:srgbClr val="000000"/>
                          </a:solidFill>
                          <a:effectLst/>
                          <a:latin typeface="Times New Roman" panose="02020603050405020304" pitchFamily="18" charset="0"/>
                          <a:cs typeface="Times New Roman" panose="02020603050405020304" pitchFamily="18" charset="0"/>
                        </a:rPr>
                        <a:t>    3,194.1 </a:t>
                      </a:r>
                    </a:p>
                  </a:txBody>
                  <a:tcPr marL="9525" marR="9525" marT="9525" marB="0" anchor="b">
                    <a:lnL>
                      <a:noFill/>
                    </a:lnL>
                    <a:lnR>
                      <a:noFill/>
                    </a:lnR>
                    <a:lnT>
                      <a:noFill/>
                    </a:lnT>
                    <a:lnB>
                      <a:noFill/>
                    </a:lnB>
                    <a:solidFill>
                      <a:srgbClr val="FFEB84"/>
                    </a:solidFill>
                  </a:tcPr>
                </a:tc>
                <a:tc>
                  <a:txBody>
                    <a:bodyPr/>
                    <a:lstStyle/>
                    <a:p>
                      <a:pPr algn="l" fontAlgn="b"/>
                      <a:r>
                        <a:rPr lang="en-US" sz="1400" b="0" i="0" u="none" strike="noStrike">
                          <a:solidFill>
                            <a:srgbClr val="000000"/>
                          </a:solidFill>
                          <a:effectLst/>
                          <a:latin typeface="Times New Roman" panose="02020603050405020304" pitchFamily="18" charset="0"/>
                          <a:cs typeface="Times New Roman" panose="02020603050405020304" pitchFamily="18" charset="0"/>
                        </a:rPr>
                        <a:t> 6,790.2 </a:t>
                      </a:r>
                    </a:p>
                  </a:txBody>
                  <a:tcPr marL="9525" marR="9525" marT="9525" marB="0" anchor="b">
                    <a:lnL>
                      <a:noFill/>
                    </a:lnL>
                    <a:lnR>
                      <a:noFill/>
                    </a:lnR>
                    <a:lnT>
                      <a:noFill/>
                    </a:lnT>
                    <a:lnB>
                      <a:noFill/>
                    </a:lnB>
                    <a:solidFill>
                      <a:srgbClr val="FFEB84"/>
                    </a:solidFill>
                  </a:tcPr>
                </a:tc>
                <a:tc>
                  <a:txBody>
                    <a:bodyPr/>
                    <a:lstStyle/>
                    <a:p>
                      <a:pPr algn="l" fontAlgn="b"/>
                      <a:r>
                        <a:rPr lang="en-US" sz="1400" b="0" i="0" u="none" strike="noStrike" dirty="0">
                          <a:solidFill>
                            <a:srgbClr val="000000"/>
                          </a:solidFill>
                          <a:effectLst/>
                          <a:latin typeface="Times New Roman" panose="02020603050405020304" pitchFamily="18" charset="0"/>
                          <a:cs typeface="Times New Roman" panose="02020603050405020304" pitchFamily="18" charset="0"/>
                        </a:rPr>
                        <a:t>        3,352.2 </a:t>
                      </a:r>
                    </a:p>
                  </a:txBody>
                  <a:tcPr marL="9525" marR="9525" marT="9525" marB="0" anchor="b">
                    <a:lnL>
                      <a:noFill/>
                    </a:lnL>
                    <a:lnR>
                      <a:noFill/>
                    </a:lnR>
                    <a:lnT>
                      <a:noFill/>
                    </a:lnT>
                    <a:lnB>
                      <a:noFill/>
                    </a:lnB>
                    <a:solidFill>
                      <a:srgbClr val="CCDC81"/>
                    </a:solidFill>
                  </a:tcPr>
                </a:tc>
                <a:tc>
                  <a:txBody>
                    <a:bodyPr/>
                    <a:lstStyle/>
                    <a:p>
                      <a:pPr algn="l" fontAlgn="b"/>
                      <a:r>
                        <a:rPr lang="en-US" sz="1400" b="0" i="0" u="none" strike="noStrike" dirty="0">
                          <a:solidFill>
                            <a:srgbClr val="000000"/>
                          </a:solidFill>
                          <a:effectLst/>
                          <a:latin typeface="Times New Roman" panose="02020603050405020304" pitchFamily="18" charset="0"/>
                          <a:cs typeface="Times New Roman" panose="02020603050405020304" pitchFamily="18" charset="0"/>
                        </a:rPr>
                        <a:t> 7,106.4 </a:t>
                      </a:r>
                    </a:p>
                  </a:txBody>
                  <a:tcPr marL="9525" marR="9525" marT="9525" marB="0" anchor="b">
                    <a:lnL>
                      <a:noFill/>
                    </a:lnL>
                    <a:lnR>
                      <a:noFill/>
                    </a:lnR>
                    <a:lnT>
                      <a:noFill/>
                    </a:lnT>
                    <a:lnB>
                      <a:noFill/>
                    </a:lnB>
                    <a:solidFill>
                      <a:srgbClr val="9BCE7E"/>
                    </a:solidFill>
                  </a:tcPr>
                </a:tc>
                <a:tc>
                  <a:txBody>
                    <a:bodyPr/>
                    <a:lstStyle/>
                    <a:p>
                      <a:pPr algn="r" fontAlgn="b"/>
                      <a:r>
                        <a:rPr lang="en-US" sz="1400" b="0" i="0" u="none" strike="noStrike" dirty="0">
                          <a:solidFill>
                            <a:srgbClr val="000000"/>
                          </a:solidFill>
                          <a:effectLst/>
                          <a:latin typeface="Times New Roman" panose="02020603050405020304" pitchFamily="18" charset="0"/>
                          <a:cs typeface="Times New Roman" panose="02020603050405020304" pitchFamily="18" charset="0"/>
                        </a:rPr>
                        <a:t>0.101</a:t>
                      </a:r>
                    </a:p>
                  </a:txBody>
                  <a:tcPr marL="9525" marR="9525" marT="9525" marB="0" anchor="b">
                    <a:lnL>
                      <a:noFill/>
                    </a:lnL>
                    <a:lnR>
                      <a:noFill/>
                    </a:lnR>
                    <a:lnT>
                      <a:noFill/>
                    </a:lnT>
                    <a:lnB>
                      <a:noFill/>
                    </a:lnB>
                    <a:solidFill>
                      <a:srgbClr val="FDEA83"/>
                    </a:solidFill>
                  </a:tcPr>
                </a:tc>
                <a:tc>
                  <a:txBody>
                    <a:bodyPr/>
                    <a:lstStyle/>
                    <a:p>
                      <a:pPr algn="r" fontAlgn="b"/>
                      <a:r>
                        <a:rPr lang="en-US" sz="1400" b="0" i="0" u="none" strike="noStrike" dirty="0">
                          <a:solidFill>
                            <a:srgbClr val="000000"/>
                          </a:solidFill>
                          <a:effectLst/>
                          <a:latin typeface="Times New Roman" panose="02020603050405020304" pitchFamily="18" charset="0"/>
                          <a:cs typeface="Times New Roman" panose="02020603050405020304" pitchFamily="18" charset="0"/>
                        </a:rPr>
                        <a:t>0.063</a:t>
                      </a:r>
                    </a:p>
                  </a:txBody>
                  <a:tcPr marL="9525" marR="9525" marT="9525" marB="0" anchor="b">
                    <a:lnL>
                      <a:noFill/>
                    </a:lnL>
                    <a:lnR>
                      <a:noFill/>
                    </a:lnR>
                    <a:lnT>
                      <a:noFill/>
                    </a:lnT>
                    <a:lnB>
                      <a:noFill/>
                    </a:lnB>
                    <a:solidFill>
                      <a:srgbClr val="EFE683"/>
                    </a:solidFill>
                  </a:tcPr>
                </a:tc>
                <a:tc>
                  <a:txBody>
                    <a:bodyPr/>
                    <a:lstStyle/>
                    <a:p>
                      <a:pPr algn="r" fontAlgn="b"/>
                      <a:r>
                        <a:rPr lang="en-US" sz="1400" b="0" i="0" u="none" strike="noStrike" dirty="0">
                          <a:solidFill>
                            <a:srgbClr val="000000"/>
                          </a:solidFill>
                          <a:effectLst/>
                          <a:latin typeface="Times New Roman" panose="02020603050405020304" pitchFamily="18" charset="0"/>
                          <a:cs typeface="Times New Roman" panose="02020603050405020304" pitchFamily="18" charset="0"/>
                        </a:rPr>
                        <a:t>0.159</a:t>
                      </a:r>
                    </a:p>
                  </a:txBody>
                  <a:tcPr marL="9525" marR="9525" marT="9525" marB="0" anchor="b">
                    <a:lnL>
                      <a:noFill/>
                    </a:lnL>
                    <a:lnR>
                      <a:noFill/>
                    </a:lnR>
                    <a:lnT>
                      <a:noFill/>
                    </a:lnT>
                    <a:lnB>
                      <a:noFill/>
                    </a:lnB>
                    <a:solidFill>
                      <a:srgbClr val="FCEA83"/>
                    </a:solidFill>
                  </a:tcPr>
                </a:tc>
                <a:extLst>
                  <a:ext uri="{0D108BD9-81ED-4DB2-BD59-A6C34878D82A}">
                    <a16:rowId xmlns:a16="http://schemas.microsoft.com/office/drawing/2014/main" val="390552420"/>
                  </a:ext>
                </a:extLst>
              </a:tr>
              <a:tr h="207168">
                <a:tc>
                  <a:txBody>
                    <a:bodyPr/>
                    <a:lstStyle/>
                    <a:p>
                      <a:pPr algn="l" fontAlgn="b"/>
                      <a:r>
                        <a:rPr lang="en-US" sz="1400" b="0" i="0" u="none" strike="noStrike">
                          <a:solidFill>
                            <a:srgbClr val="000000"/>
                          </a:solidFill>
                          <a:effectLst/>
                          <a:latin typeface="Times New Roman" panose="02020603050405020304" pitchFamily="18" charset="0"/>
                          <a:cs typeface="Times New Roman" panose="02020603050405020304" pitchFamily="18" charset="0"/>
                        </a:rPr>
                        <a:t>Model 21.1d</a:t>
                      </a:r>
                    </a:p>
                  </a:txBody>
                  <a:tcPr marL="9525" marR="9525" marT="9525" marB="0" anchor="b">
                    <a:lnL>
                      <a:noFill/>
                    </a:lnL>
                    <a:lnR>
                      <a:noFill/>
                    </a:lnR>
                    <a:lnT>
                      <a:noFill/>
                    </a:lnT>
                    <a:lnB>
                      <a:noFill/>
                    </a:lnB>
                    <a:solidFill>
                      <a:srgbClr val="E7E6E6"/>
                    </a:solidFill>
                  </a:tcPr>
                </a:tc>
                <a:tc>
                  <a:txBody>
                    <a:bodyPr/>
                    <a:lstStyle/>
                    <a:p>
                      <a:pPr algn="r" fontAlgn="ctr"/>
                      <a:r>
                        <a:rPr lang="en-US" sz="1400" b="0" i="0" u="none" strike="noStrike">
                          <a:solidFill>
                            <a:srgbClr val="000000"/>
                          </a:solidFill>
                          <a:effectLst/>
                          <a:latin typeface="Times New Roman" panose="02020603050405020304" pitchFamily="18" charset="0"/>
                          <a:cs typeface="Times New Roman" panose="02020603050405020304" pitchFamily="18" charset="0"/>
                        </a:rPr>
                        <a:t>R</a:t>
                      </a:r>
                    </a:p>
                  </a:txBody>
                  <a:tcPr marL="9525" marR="9525" marT="9525" marB="0" anchor="ctr">
                    <a:lnL>
                      <a:noFill/>
                    </a:lnL>
                    <a:lnR>
                      <a:noFill/>
                    </a:lnR>
                    <a:lnT>
                      <a:noFill/>
                    </a:lnT>
                    <a:lnB>
                      <a:noFill/>
                    </a:lnB>
                  </a:tcPr>
                </a:tc>
                <a:tc>
                  <a:txBody>
                    <a:bodyPr/>
                    <a:lstStyle/>
                    <a:p>
                      <a:pPr algn="r" fontAlgn="b"/>
                      <a:r>
                        <a:rPr lang="en-US" sz="1400" b="0" i="0" u="none" strike="noStrike">
                          <a:solidFill>
                            <a:srgbClr val="000000"/>
                          </a:solidFill>
                          <a:effectLst/>
                          <a:latin typeface="Times New Roman" panose="02020603050405020304" pitchFamily="18" charset="0"/>
                          <a:cs typeface="Times New Roman" panose="02020603050405020304" pitchFamily="18" charset="0"/>
                        </a:rPr>
                        <a:t>203</a:t>
                      </a:r>
                    </a:p>
                  </a:txBody>
                  <a:tcPr marL="9525" marR="9525" marT="9525" marB="0" anchor="b">
                    <a:lnL>
                      <a:noFill/>
                    </a:lnL>
                    <a:lnR>
                      <a:noFill/>
                    </a:lnR>
                    <a:lnT>
                      <a:noFill/>
                    </a:lnT>
                    <a:lnB>
                      <a:noFill/>
                    </a:lnB>
                  </a:tcPr>
                </a:tc>
                <a:tc>
                  <a:txBody>
                    <a:bodyPr/>
                    <a:lstStyle/>
                    <a:p>
                      <a:pPr algn="l" fontAlgn="b"/>
                      <a:r>
                        <a:rPr lang="en-US" sz="1400" b="0" i="0" u="none" strike="noStrike">
                          <a:solidFill>
                            <a:srgbClr val="000000"/>
                          </a:solidFill>
                          <a:effectLst/>
                          <a:latin typeface="Times New Roman" panose="02020603050405020304" pitchFamily="18" charset="0"/>
                          <a:cs typeface="Times New Roman" panose="02020603050405020304" pitchFamily="18" charset="0"/>
                        </a:rPr>
                        <a:t>    3,205.1 </a:t>
                      </a:r>
                    </a:p>
                  </a:txBody>
                  <a:tcPr marL="9525" marR="9525" marT="9525" marB="0" anchor="b">
                    <a:lnL>
                      <a:noFill/>
                    </a:lnL>
                    <a:lnR>
                      <a:noFill/>
                    </a:lnR>
                    <a:lnT>
                      <a:noFill/>
                    </a:lnT>
                    <a:lnB>
                      <a:noFill/>
                    </a:lnB>
                    <a:solidFill>
                      <a:srgbClr val="FB9574"/>
                    </a:solidFill>
                  </a:tcPr>
                </a:tc>
                <a:tc>
                  <a:txBody>
                    <a:bodyPr/>
                    <a:lstStyle/>
                    <a:p>
                      <a:pPr algn="l" fontAlgn="b"/>
                      <a:r>
                        <a:rPr lang="en-US" sz="1400" b="0" i="0" u="none" strike="noStrike">
                          <a:solidFill>
                            <a:srgbClr val="000000"/>
                          </a:solidFill>
                          <a:effectLst/>
                          <a:latin typeface="Times New Roman" panose="02020603050405020304" pitchFamily="18" charset="0"/>
                          <a:cs typeface="Times New Roman" panose="02020603050405020304" pitchFamily="18" charset="0"/>
                        </a:rPr>
                        <a:t> 6,816.1 </a:t>
                      </a:r>
                    </a:p>
                  </a:txBody>
                  <a:tcPr marL="9525" marR="9525" marT="9525" marB="0" anchor="b">
                    <a:lnL>
                      <a:noFill/>
                    </a:lnL>
                    <a:lnR>
                      <a:noFill/>
                    </a:lnR>
                    <a:lnT>
                      <a:noFill/>
                    </a:lnT>
                    <a:lnB>
                      <a:noFill/>
                    </a:lnB>
                    <a:solidFill>
                      <a:srgbClr val="FA8B72"/>
                    </a:solidFill>
                  </a:tcPr>
                </a:tc>
                <a:tc>
                  <a:txBody>
                    <a:bodyPr/>
                    <a:lstStyle/>
                    <a:p>
                      <a:pPr algn="l" fontAlgn="b"/>
                      <a:r>
                        <a:rPr lang="en-US" sz="1400" b="0" i="0" u="none" strike="noStrike">
                          <a:solidFill>
                            <a:srgbClr val="000000"/>
                          </a:solidFill>
                          <a:effectLst/>
                          <a:latin typeface="Times New Roman" panose="02020603050405020304" pitchFamily="18" charset="0"/>
                          <a:cs typeface="Times New Roman" panose="02020603050405020304" pitchFamily="18" charset="0"/>
                        </a:rPr>
                        <a:t>        3,368.7 </a:t>
                      </a:r>
                    </a:p>
                  </a:txBody>
                  <a:tcPr marL="9525" marR="9525" marT="9525" marB="0" anchor="b">
                    <a:lnL>
                      <a:noFill/>
                    </a:lnL>
                    <a:lnR>
                      <a:noFill/>
                    </a:lnR>
                    <a:lnT>
                      <a:noFill/>
                    </a:lnT>
                    <a:lnB>
                      <a:noFill/>
                    </a:lnB>
                    <a:solidFill>
                      <a:srgbClr val="FA8571"/>
                    </a:solidFill>
                  </a:tcPr>
                </a:tc>
                <a:tc>
                  <a:txBody>
                    <a:bodyPr/>
                    <a:lstStyle/>
                    <a:p>
                      <a:pPr algn="l" fontAlgn="b"/>
                      <a:r>
                        <a:rPr lang="en-US" sz="1400" b="0" i="0" u="none" strike="noStrike">
                          <a:solidFill>
                            <a:srgbClr val="000000"/>
                          </a:solidFill>
                          <a:effectLst/>
                          <a:latin typeface="Times New Roman" panose="02020603050405020304" pitchFamily="18" charset="0"/>
                          <a:cs typeface="Times New Roman" panose="02020603050405020304" pitchFamily="18" charset="0"/>
                        </a:rPr>
                        <a:t> 7,141.5 </a:t>
                      </a:r>
                    </a:p>
                  </a:txBody>
                  <a:tcPr marL="9525" marR="9525" marT="9525" marB="0" anchor="b">
                    <a:lnL>
                      <a:noFill/>
                    </a:lnL>
                    <a:lnR>
                      <a:noFill/>
                    </a:lnR>
                    <a:lnT>
                      <a:noFill/>
                    </a:lnT>
                    <a:lnB>
                      <a:noFill/>
                    </a:lnB>
                    <a:solidFill>
                      <a:srgbClr val="FB9975"/>
                    </a:solidFill>
                  </a:tcPr>
                </a:tc>
                <a:tc>
                  <a:txBody>
                    <a:bodyPr/>
                    <a:lstStyle/>
                    <a:p>
                      <a:pPr algn="r" fontAlgn="b"/>
                      <a:r>
                        <a:rPr lang="en-US" sz="1400" b="0" i="0" u="none" strike="noStrike" dirty="0">
                          <a:solidFill>
                            <a:srgbClr val="000000"/>
                          </a:solidFill>
                          <a:effectLst/>
                          <a:latin typeface="Times New Roman" panose="02020603050405020304" pitchFamily="18" charset="0"/>
                          <a:cs typeface="Times New Roman" panose="02020603050405020304" pitchFamily="18" charset="0"/>
                        </a:rPr>
                        <a:t>0.086</a:t>
                      </a:r>
                    </a:p>
                  </a:txBody>
                  <a:tcPr marL="9525" marR="9525" marT="9525" marB="0" anchor="b">
                    <a:lnL>
                      <a:noFill/>
                    </a:lnL>
                    <a:lnR>
                      <a:noFill/>
                    </a:lnR>
                    <a:lnT>
                      <a:noFill/>
                    </a:lnT>
                    <a:lnB>
                      <a:noFill/>
                    </a:lnB>
                    <a:solidFill>
                      <a:srgbClr val="EDE683"/>
                    </a:solidFill>
                  </a:tcPr>
                </a:tc>
                <a:tc>
                  <a:txBody>
                    <a:bodyPr/>
                    <a:lstStyle/>
                    <a:p>
                      <a:pPr algn="r" fontAlgn="b"/>
                      <a:r>
                        <a:rPr lang="en-US" sz="1400" b="0" i="0" u="none" strike="noStrike" dirty="0">
                          <a:solidFill>
                            <a:srgbClr val="000000"/>
                          </a:solidFill>
                          <a:effectLst/>
                          <a:latin typeface="Times New Roman" panose="02020603050405020304" pitchFamily="18" charset="0"/>
                          <a:cs typeface="Times New Roman" panose="02020603050405020304" pitchFamily="18" charset="0"/>
                        </a:rPr>
                        <a:t>0.067</a:t>
                      </a:r>
                    </a:p>
                  </a:txBody>
                  <a:tcPr marL="9525" marR="9525" marT="9525" marB="0" anchor="b">
                    <a:lnL>
                      <a:noFill/>
                    </a:lnL>
                    <a:lnR>
                      <a:noFill/>
                    </a:lnR>
                    <a:lnT>
                      <a:noFill/>
                    </a:lnT>
                    <a:lnB>
                      <a:noFill/>
                    </a:lnB>
                    <a:solidFill>
                      <a:srgbClr val="F6E883"/>
                    </a:solidFill>
                  </a:tcPr>
                </a:tc>
                <a:tc>
                  <a:txBody>
                    <a:bodyPr/>
                    <a:lstStyle/>
                    <a:p>
                      <a:pPr algn="r" fontAlgn="b"/>
                      <a:r>
                        <a:rPr lang="en-US" sz="1400" b="0" i="0" u="none" strike="noStrike" dirty="0">
                          <a:solidFill>
                            <a:srgbClr val="000000"/>
                          </a:solidFill>
                          <a:effectLst/>
                          <a:latin typeface="Times New Roman" panose="02020603050405020304" pitchFamily="18" charset="0"/>
                          <a:cs typeface="Times New Roman" panose="02020603050405020304" pitchFamily="18" charset="0"/>
                        </a:rPr>
                        <a:t>0.145</a:t>
                      </a:r>
                    </a:p>
                  </a:txBody>
                  <a:tcPr marL="9525" marR="9525" marT="9525" marB="0" anchor="b">
                    <a:lnL>
                      <a:noFill/>
                    </a:lnL>
                    <a:lnR>
                      <a:noFill/>
                    </a:lnR>
                    <a:lnT>
                      <a:noFill/>
                    </a:lnT>
                    <a:lnB>
                      <a:noFill/>
                    </a:lnB>
                    <a:solidFill>
                      <a:srgbClr val="E1E282"/>
                    </a:solidFill>
                  </a:tcPr>
                </a:tc>
                <a:extLst>
                  <a:ext uri="{0D108BD9-81ED-4DB2-BD59-A6C34878D82A}">
                    <a16:rowId xmlns:a16="http://schemas.microsoft.com/office/drawing/2014/main" val="3059231759"/>
                  </a:ext>
                </a:extLst>
              </a:tr>
              <a:tr h="186214">
                <a:tc>
                  <a:txBody>
                    <a:bodyPr/>
                    <a:lstStyle/>
                    <a:p>
                      <a:pPr algn="l" fontAlgn="b"/>
                      <a:r>
                        <a:rPr lang="en-US" sz="1400" b="0" i="0" u="none" strike="noStrike" dirty="0">
                          <a:solidFill>
                            <a:srgbClr val="000000"/>
                          </a:solidFill>
                          <a:effectLst/>
                          <a:latin typeface="Times New Roman" panose="02020603050405020304" pitchFamily="18" charset="0"/>
                          <a:cs typeface="Times New Roman" panose="02020603050405020304" pitchFamily="18" charset="0"/>
                        </a:rPr>
                        <a:t>Model 21.1e</a:t>
                      </a:r>
                    </a:p>
                  </a:txBody>
                  <a:tcPr marL="9525" marR="9525" marT="9525" marB="0" anchor="b">
                    <a:lnL>
                      <a:noFill/>
                    </a:lnL>
                    <a:lnR>
                      <a:noFill/>
                    </a:lnR>
                    <a:lnT>
                      <a:noFill/>
                    </a:lnT>
                    <a:lnB>
                      <a:noFill/>
                    </a:lnB>
                    <a:solidFill>
                      <a:srgbClr val="E7E6E6"/>
                    </a:solidFill>
                  </a:tcPr>
                </a:tc>
                <a:tc>
                  <a:txBody>
                    <a:bodyPr/>
                    <a:lstStyle/>
                    <a:p>
                      <a:pPr algn="r" fontAlgn="ctr"/>
                      <a:r>
                        <a:rPr lang="en-US" sz="1400" b="0" i="0" u="none" strike="noStrike" dirty="0">
                          <a:solidFill>
                            <a:srgbClr val="000000"/>
                          </a:solidFill>
                          <a:effectLst/>
                          <a:latin typeface="Times New Roman" panose="02020603050405020304" pitchFamily="18" charset="0"/>
                          <a:cs typeface="Times New Roman" panose="02020603050405020304" pitchFamily="18" charset="0"/>
                        </a:rPr>
                        <a:t>G, R, </a:t>
                      </a:r>
                      <a:r>
                        <a:rPr lang="en-US" sz="1400" b="0" i="0" u="none" strike="noStrike" dirty="0" err="1">
                          <a:solidFill>
                            <a:srgbClr val="000000"/>
                          </a:solidFill>
                          <a:effectLst/>
                          <a:latin typeface="Times New Roman" panose="02020603050405020304" pitchFamily="18" charset="0"/>
                          <a:cs typeface="Times New Roman" panose="02020603050405020304" pitchFamily="18" charset="0"/>
                        </a:rPr>
                        <a:t>Mh</a:t>
                      </a:r>
                      <a:endParaRPr lang="en-US" sz="14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lnL>
                      <a:noFill/>
                    </a:lnL>
                    <a:lnR>
                      <a:noFill/>
                    </a:lnR>
                    <a:lnT>
                      <a:noFill/>
                    </a:lnT>
                    <a:lnB>
                      <a:noFill/>
                    </a:lnB>
                  </a:tcPr>
                </a:tc>
                <a:tc>
                  <a:txBody>
                    <a:bodyPr/>
                    <a:lstStyle/>
                    <a:p>
                      <a:pPr algn="r" fontAlgn="b"/>
                      <a:r>
                        <a:rPr lang="en-US" sz="1400" b="0" i="0" u="none" strike="noStrike">
                          <a:solidFill>
                            <a:srgbClr val="000000"/>
                          </a:solidFill>
                          <a:effectLst/>
                          <a:latin typeface="Times New Roman" panose="02020603050405020304" pitchFamily="18" charset="0"/>
                          <a:cs typeface="Times New Roman" panose="02020603050405020304" pitchFamily="18" charset="0"/>
                        </a:rPr>
                        <a:t>205</a:t>
                      </a:r>
                    </a:p>
                  </a:txBody>
                  <a:tcPr marL="9525" marR="9525" marT="9525" marB="0" anchor="b">
                    <a:lnL>
                      <a:noFill/>
                    </a:lnL>
                    <a:lnR>
                      <a:noFill/>
                    </a:lnR>
                    <a:lnT>
                      <a:noFill/>
                    </a:lnT>
                    <a:lnB>
                      <a:noFill/>
                    </a:lnB>
                  </a:tcPr>
                </a:tc>
                <a:tc>
                  <a:txBody>
                    <a:bodyPr/>
                    <a:lstStyle/>
                    <a:p>
                      <a:pPr algn="l" fontAlgn="b"/>
                      <a:r>
                        <a:rPr lang="en-US" sz="1400" b="0" i="0" u="none" strike="noStrike" dirty="0">
                          <a:solidFill>
                            <a:srgbClr val="000000"/>
                          </a:solidFill>
                          <a:effectLst/>
                          <a:latin typeface="Times New Roman" panose="02020603050405020304" pitchFamily="18" charset="0"/>
                          <a:cs typeface="Times New Roman" panose="02020603050405020304" pitchFamily="18" charset="0"/>
                        </a:rPr>
                        <a:t>    3,182.1 </a:t>
                      </a:r>
                    </a:p>
                  </a:txBody>
                  <a:tcPr marL="9525" marR="9525" marT="9525" marB="0" anchor="b">
                    <a:lnL>
                      <a:noFill/>
                    </a:lnL>
                    <a:lnR>
                      <a:noFill/>
                    </a:lnR>
                    <a:lnT>
                      <a:noFill/>
                    </a:lnT>
                    <a:lnB>
                      <a:noFill/>
                    </a:lnB>
                    <a:solidFill>
                      <a:srgbClr val="B5D57F"/>
                    </a:solidFill>
                  </a:tcPr>
                </a:tc>
                <a:tc>
                  <a:txBody>
                    <a:bodyPr/>
                    <a:lstStyle/>
                    <a:p>
                      <a:pPr algn="l" fontAlgn="b"/>
                      <a:r>
                        <a:rPr lang="en-US" sz="1400" b="0" i="0" u="none" strike="noStrike" dirty="0">
                          <a:solidFill>
                            <a:srgbClr val="000000"/>
                          </a:solidFill>
                          <a:effectLst/>
                          <a:latin typeface="Times New Roman" panose="02020603050405020304" pitchFamily="18" charset="0"/>
                          <a:cs typeface="Times New Roman" panose="02020603050405020304" pitchFamily="18" charset="0"/>
                        </a:rPr>
                        <a:t> 6,774.2 </a:t>
                      </a:r>
                    </a:p>
                  </a:txBody>
                  <a:tcPr marL="9525" marR="9525" marT="9525" marB="0" anchor="b">
                    <a:lnL>
                      <a:noFill/>
                    </a:lnL>
                    <a:lnR>
                      <a:noFill/>
                    </a:lnR>
                    <a:lnT>
                      <a:noFill/>
                    </a:lnT>
                    <a:lnB>
                      <a:noFill/>
                    </a:lnB>
                    <a:solidFill>
                      <a:srgbClr val="C4DA80"/>
                    </a:solidFill>
                  </a:tcPr>
                </a:tc>
                <a:tc>
                  <a:txBody>
                    <a:bodyPr/>
                    <a:lstStyle/>
                    <a:p>
                      <a:pPr algn="l" fontAlgn="b"/>
                      <a:r>
                        <a:rPr lang="en-US" sz="1400" b="0" i="0" u="none" strike="noStrike" dirty="0">
                          <a:solidFill>
                            <a:srgbClr val="000000"/>
                          </a:solidFill>
                          <a:effectLst/>
                          <a:latin typeface="Times New Roman" panose="02020603050405020304" pitchFamily="18" charset="0"/>
                          <a:cs typeface="Times New Roman" panose="02020603050405020304" pitchFamily="18" charset="0"/>
                        </a:rPr>
                        <a:t>        3,356.3 </a:t>
                      </a:r>
                    </a:p>
                  </a:txBody>
                  <a:tcPr marL="9525" marR="9525" marT="9525" marB="0" anchor="b">
                    <a:lnL>
                      <a:noFill/>
                    </a:lnL>
                    <a:lnR>
                      <a:noFill/>
                    </a:lnR>
                    <a:lnT>
                      <a:noFill/>
                    </a:lnT>
                    <a:lnB>
                      <a:noFill/>
                    </a:lnB>
                    <a:solidFill>
                      <a:srgbClr val="FFEB84"/>
                    </a:solidFill>
                  </a:tcPr>
                </a:tc>
                <a:tc>
                  <a:txBody>
                    <a:bodyPr/>
                    <a:lstStyle/>
                    <a:p>
                      <a:pPr algn="l" fontAlgn="b"/>
                      <a:r>
                        <a:rPr lang="en-US" sz="1400" b="0" i="0" u="none" strike="noStrike" dirty="0">
                          <a:solidFill>
                            <a:srgbClr val="000000"/>
                          </a:solidFill>
                          <a:effectLst/>
                          <a:latin typeface="Times New Roman" panose="02020603050405020304" pitchFamily="18" charset="0"/>
                          <a:cs typeface="Times New Roman" panose="02020603050405020304" pitchFamily="18" charset="0"/>
                        </a:rPr>
                        <a:t> 7,122.6 </a:t>
                      </a:r>
                    </a:p>
                  </a:txBody>
                  <a:tcPr marL="9525" marR="9525" marT="9525" marB="0" anchor="b">
                    <a:lnL>
                      <a:noFill/>
                    </a:lnL>
                    <a:lnR>
                      <a:noFill/>
                    </a:lnR>
                    <a:lnT>
                      <a:noFill/>
                    </a:lnT>
                    <a:lnB>
                      <a:noFill/>
                    </a:lnB>
                    <a:solidFill>
                      <a:srgbClr val="FFEB84"/>
                    </a:solidFill>
                  </a:tcPr>
                </a:tc>
                <a:tc>
                  <a:txBody>
                    <a:bodyPr/>
                    <a:lstStyle/>
                    <a:p>
                      <a:pPr algn="r" fontAlgn="b"/>
                      <a:r>
                        <a:rPr lang="en-US" sz="1400" b="0" i="0" u="none" strike="noStrike" dirty="0">
                          <a:solidFill>
                            <a:srgbClr val="000000"/>
                          </a:solidFill>
                          <a:effectLst/>
                          <a:latin typeface="Times New Roman" panose="02020603050405020304" pitchFamily="18" charset="0"/>
                          <a:cs typeface="Times New Roman" panose="02020603050405020304" pitchFamily="18" charset="0"/>
                        </a:rPr>
                        <a:t>0.164</a:t>
                      </a:r>
                    </a:p>
                  </a:txBody>
                  <a:tcPr marL="9525" marR="9525" marT="9525" marB="0" anchor="b">
                    <a:lnL>
                      <a:noFill/>
                    </a:lnL>
                    <a:lnR>
                      <a:noFill/>
                    </a:lnR>
                    <a:lnT>
                      <a:noFill/>
                    </a:lnT>
                    <a:lnB>
                      <a:noFill/>
                    </a:lnB>
                    <a:solidFill>
                      <a:srgbClr val="F96A6C"/>
                    </a:solidFill>
                  </a:tcPr>
                </a:tc>
                <a:tc>
                  <a:txBody>
                    <a:bodyPr/>
                    <a:lstStyle/>
                    <a:p>
                      <a:pPr algn="r" fontAlgn="b"/>
                      <a:r>
                        <a:rPr lang="en-US" sz="1400" b="0" i="0" u="none" strike="noStrike" dirty="0">
                          <a:solidFill>
                            <a:srgbClr val="000000"/>
                          </a:solidFill>
                          <a:effectLst/>
                          <a:latin typeface="Times New Roman" panose="02020603050405020304" pitchFamily="18" charset="0"/>
                          <a:cs typeface="Times New Roman" panose="02020603050405020304" pitchFamily="18" charset="0"/>
                        </a:rPr>
                        <a:t>0.072</a:t>
                      </a:r>
                    </a:p>
                  </a:txBody>
                  <a:tcPr marL="9525" marR="9525" marT="9525" marB="0" anchor="b">
                    <a:lnL>
                      <a:noFill/>
                    </a:lnL>
                    <a:lnR>
                      <a:noFill/>
                    </a:lnR>
                    <a:lnT>
                      <a:noFill/>
                    </a:lnT>
                    <a:lnB>
                      <a:noFill/>
                    </a:lnB>
                    <a:solidFill>
                      <a:srgbClr val="FFEA84"/>
                    </a:solidFill>
                  </a:tcPr>
                </a:tc>
                <a:tc>
                  <a:txBody>
                    <a:bodyPr/>
                    <a:lstStyle/>
                    <a:p>
                      <a:pPr algn="r" fontAlgn="b"/>
                      <a:r>
                        <a:rPr lang="en-US" sz="1400" b="0" i="0" u="none" strike="noStrike" dirty="0">
                          <a:solidFill>
                            <a:srgbClr val="000000"/>
                          </a:solidFill>
                          <a:effectLst/>
                          <a:latin typeface="Times New Roman" panose="02020603050405020304" pitchFamily="18" charset="0"/>
                          <a:cs typeface="Times New Roman" panose="02020603050405020304" pitchFamily="18" charset="0"/>
                        </a:rPr>
                        <a:t>0.183</a:t>
                      </a:r>
                    </a:p>
                  </a:txBody>
                  <a:tcPr marL="9525" marR="9525" marT="9525" marB="0" anchor="b">
                    <a:lnL>
                      <a:noFill/>
                    </a:lnL>
                    <a:lnR>
                      <a:noFill/>
                    </a:lnR>
                    <a:lnT>
                      <a:noFill/>
                    </a:lnT>
                    <a:lnB>
                      <a:noFill/>
                    </a:lnB>
                    <a:solidFill>
                      <a:srgbClr val="FDBD7C"/>
                    </a:solidFill>
                  </a:tcPr>
                </a:tc>
                <a:extLst>
                  <a:ext uri="{0D108BD9-81ED-4DB2-BD59-A6C34878D82A}">
                    <a16:rowId xmlns:a16="http://schemas.microsoft.com/office/drawing/2014/main" val="11448981"/>
                  </a:ext>
                </a:extLst>
              </a:tr>
              <a:tr h="200978">
                <a:tc>
                  <a:txBody>
                    <a:bodyPr/>
                    <a:lstStyle/>
                    <a:p>
                      <a:pPr algn="l" fontAlgn="b"/>
                      <a:r>
                        <a:rPr lang="en-US" sz="1400" b="0" i="0" u="none" strike="noStrike">
                          <a:solidFill>
                            <a:srgbClr val="000000"/>
                          </a:solidFill>
                          <a:effectLst/>
                          <a:latin typeface="Times New Roman" panose="02020603050405020304" pitchFamily="18" charset="0"/>
                          <a:cs typeface="Times New Roman" panose="02020603050405020304" pitchFamily="18" charset="0"/>
                        </a:rPr>
                        <a:t>Model 21.1g</a:t>
                      </a:r>
                    </a:p>
                  </a:txBody>
                  <a:tcPr marL="9525" marR="9525" marT="9525" marB="0" anchor="b">
                    <a:lnL>
                      <a:noFill/>
                    </a:lnL>
                    <a:lnR>
                      <a:noFill/>
                    </a:lnR>
                    <a:lnT>
                      <a:noFill/>
                    </a:lnT>
                    <a:lnB>
                      <a:noFill/>
                    </a:lnB>
                    <a:solidFill>
                      <a:srgbClr val="E7E6E6"/>
                    </a:solidFill>
                  </a:tcPr>
                </a:tc>
                <a:tc>
                  <a:txBody>
                    <a:bodyPr/>
                    <a:lstStyle/>
                    <a:p>
                      <a:pPr algn="r" fontAlgn="ctr"/>
                      <a:r>
                        <a:rPr lang="en-US" sz="1400" b="0" i="0" u="none" strike="noStrike">
                          <a:solidFill>
                            <a:srgbClr val="000000"/>
                          </a:solidFill>
                          <a:effectLst/>
                          <a:latin typeface="Times New Roman" panose="02020603050405020304" pitchFamily="18" charset="0"/>
                          <a:cs typeface="Times New Roman" panose="02020603050405020304" pitchFamily="18" charset="0"/>
                        </a:rPr>
                        <a:t>G, R, Mh, T</a:t>
                      </a:r>
                    </a:p>
                  </a:txBody>
                  <a:tcPr marL="9525" marR="9525" marT="9525" marB="0" anchor="ctr">
                    <a:lnL>
                      <a:noFill/>
                    </a:lnL>
                    <a:lnR>
                      <a:noFill/>
                    </a:lnR>
                    <a:lnT>
                      <a:noFill/>
                    </a:lnT>
                    <a:lnB>
                      <a:noFill/>
                    </a:lnB>
                  </a:tcPr>
                </a:tc>
                <a:tc>
                  <a:txBody>
                    <a:bodyPr/>
                    <a:lstStyle/>
                    <a:p>
                      <a:pPr algn="r" fontAlgn="b"/>
                      <a:r>
                        <a:rPr lang="en-US" sz="1400" b="0" i="0" u="none" strike="noStrike">
                          <a:solidFill>
                            <a:srgbClr val="000000"/>
                          </a:solidFill>
                          <a:effectLst/>
                          <a:latin typeface="Times New Roman" panose="02020603050405020304" pitchFamily="18" charset="0"/>
                          <a:cs typeface="Times New Roman" panose="02020603050405020304" pitchFamily="18" charset="0"/>
                        </a:rPr>
                        <a:t>205</a:t>
                      </a:r>
                    </a:p>
                  </a:txBody>
                  <a:tcPr marL="9525" marR="9525" marT="9525" marB="0" anchor="b">
                    <a:lnL>
                      <a:noFill/>
                    </a:lnL>
                    <a:lnR>
                      <a:noFill/>
                    </a:lnR>
                    <a:lnT>
                      <a:noFill/>
                    </a:lnT>
                    <a:lnB>
                      <a:noFill/>
                    </a:lnB>
                  </a:tcPr>
                </a:tc>
                <a:tc>
                  <a:txBody>
                    <a:bodyPr/>
                    <a:lstStyle/>
                    <a:p>
                      <a:pPr algn="l" fontAlgn="b"/>
                      <a:r>
                        <a:rPr lang="en-US" sz="1400" b="0" i="0" u="none" strike="noStrike">
                          <a:solidFill>
                            <a:srgbClr val="000000"/>
                          </a:solidFill>
                          <a:effectLst/>
                          <a:latin typeface="Times New Roman" panose="02020603050405020304" pitchFamily="18" charset="0"/>
                          <a:cs typeface="Times New Roman" panose="02020603050405020304" pitchFamily="18" charset="0"/>
                        </a:rPr>
                        <a:t>    2,039.6 </a:t>
                      </a:r>
                    </a:p>
                  </a:txBody>
                  <a:tcPr marL="9525" marR="9525" marT="9525" marB="0" anchor="b">
                    <a:lnL>
                      <a:noFill/>
                    </a:lnL>
                    <a:lnR>
                      <a:noFill/>
                    </a:lnR>
                    <a:lnT>
                      <a:noFill/>
                    </a:lnT>
                    <a:lnB>
                      <a:noFill/>
                    </a:lnB>
                  </a:tcPr>
                </a:tc>
                <a:tc>
                  <a:txBody>
                    <a:bodyPr/>
                    <a:lstStyle/>
                    <a:p>
                      <a:pPr algn="l" fontAlgn="b"/>
                      <a:r>
                        <a:rPr lang="en-US" sz="1400" b="0" i="0" u="none" strike="noStrike">
                          <a:solidFill>
                            <a:srgbClr val="000000"/>
                          </a:solidFill>
                          <a:effectLst/>
                          <a:latin typeface="Times New Roman" panose="02020603050405020304" pitchFamily="18" charset="0"/>
                          <a:cs typeface="Times New Roman" panose="02020603050405020304" pitchFamily="18" charset="0"/>
                        </a:rPr>
                        <a:t> 4,489.2 </a:t>
                      </a:r>
                    </a:p>
                  </a:txBody>
                  <a:tcPr marL="9525" marR="9525" marT="9525" marB="0" anchor="b">
                    <a:lnL>
                      <a:noFill/>
                    </a:lnL>
                    <a:lnR>
                      <a:noFill/>
                    </a:lnR>
                    <a:lnT>
                      <a:noFill/>
                    </a:lnT>
                    <a:lnB>
                      <a:noFill/>
                    </a:lnB>
                  </a:tcPr>
                </a:tc>
                <a:tc>
                  <a:txBody>
                    <a:bodyPr/>
                    <a:lstStyle/>
                    <a:p>
                      <a:pPr algn="l" fontAlgn="b"/>
                      <a:r>
                        <a:rPr lang="en-US" sz="1400" b="0" i="0" u="none" strike="noStrike">
                          <a:solidFill>
                            <a:srgbClr val="000000"/>
                          </a:solidFill>
                          <a:effectLst/>
                          <a:latin typeface="Times New Roman" panose="02020603050405020304" pitchFamily="18" charset="0"/>
                          <a:cs typeface="Times New Roman" panose="02020603050405020304" pitchFamily="18" charset="0"/>
                        </a:rPr>
                        <a:t>        2,149.1 </a:t>
                      </a:r>
                    </a:p>
                  </a:txBody>
                  <a:tcPr marL="9525" marR="9525" marT="9525" marB="0" anchor="b">
                    <a:lnL>
                      <a:noFill/>
                    </a:lnL>
                    <a:lnR>
                      <a:noFill/>
                    </a:lnR>
                    <a:lnT>
                      <a:noFill/>
                    </a:lnT>
                    <a:lnB>
                      <a:noFill/>
                    </a:lnB>
                  </a:tcPr>
                </a:tc>
                <a:tc>
                  <a:txBody>
                    <a:bodyPr/>
                    <a:lstStyle/>
                    <a:p>
                      <a:pPr algn="l" fontAlgn="b"/>
                      <a:r>
                        <a:rPr lang="en-US" sz="1400" b="0" i="0" u="none" strike="noStrike">
                          <a:solidFill>
                            <a:srgbClr val="000000"/>
                          </a:solidFill>
                          <a:effectLst/>
                          <a:latin typeface="Times New Roman" panose="02020603050405020304" pitchFamily="18" charset="0"/>
                          <a:cs typeface="Times New Roman" panose="02020603050405020304" pitchFamily="18" charset="0"/>
                        </a:rPr>
                        <a:t> 4,708.2 </a:t>
                      </a:r>
                    </a:p>
                  </a:txBody>
                  <a:tcPr marL="9525" marR="9525" marT="9525" marB="0" anchor="b">
                    <a:lnL>
                      <a:noFill/>
                    </a:lnL>
                    <a:lnR>
                      <a:noFill/>
                    </a:lnR>
                    <a:lnT>
                      <a:noFill/>
                    </a:lnT>
                    <a:lnB>
                      <a:noFill/>
                    </a:lnB>
                  </a:tcPr>
                </a:tc>
                <a:tc>
                  <a:txBody>
                    <a:bodyPr/>
                    <a:lstStyle/>
                    <a:p>
                      <a:pPr algn="r" fontAlgn="b"/>
                      <a:r>
                        <a:rPr lang="en-US" sz="1400" b="0" i="0" u="none" strike="noStrike" dirty="0">
                          <a:solidFill>
                            <a:srgbClr val="000000"/>
                          </a:solidFill>
                          <a:effectLst/>
                          <a:latin typeface="Times New Roman" panose="02020603050405020304" pitchFamily="18" charset="0"/>
                          <a:cs typeface="Times New Roman" panose="02020603050405020304" pitchFamily="18" charset="0"/>
                        </a:rPr>
                        <a:t>0.164</a:t>
                      </a:r>
                    </a:p>
                  </a:txBody>
                  <a:tcPr marL="9525" marR="9525" marT="9525" marB="0" anchor="b">
                    <a:lnL>
                      <a:noFill/>
                    </a:lnL>
                    <a:lnR>
                      <a:noFill/>
                    </a:lnR>
                    <a:lnT>
                      <a:noFill/>
                    </a:lnT>
                    <a:lnB>
                      <a:noFill/>
                    </a:lnB>
                    <a:solidFill>
                      <a:srgbClr val="F8696B"/>
                    </a:solidFill>
                  </a:tcPr>
                </a:tc>
                <a:tc>
                  <a:txBody>
                    <a:bodyPr/>
                    <a:lstStyle/>
                    <a:p>
                      <a:pPr algn="r" fontAlgn="b"/>
                      <a:r>
                        <a:rPr lang="en-US" sz="1400" b="0" i="0" u="none" strike="noStrike" dirty="0">
                          <a:solidFill>
                            <a:srgbClr val="000000"/>
                          </a:solidFill>
                          <a:effectLst/>
                          <a:latin typeface="Times New Roman" panose="02020603050405020304" pitchFamily="18" charset="0"/>
                          <a:cs typeface="Times New Roman" panose="02020603050405020304" pitchFamily="18" charset="0"/>
                        </a:rPr>
                        <a:t>0.120</a:t>
                      </a:r>
                    </a:p>
                  </a:txBody>
                  <a:tcPr marL="9525" marR="9525" marT="9525" marB="0" anchor="b">
                    <a:lnL>
                      <a:noFill/>
                    </a:lnL>
                    <a:lnR>
                      <a:noFill/>
                    </a:lnR>
                    <a:lnT>
                      <a:noFill/>
                    </a:lnT>
                    <a:lnB>
                      <a:noFill/>
                    </a:lnB>
                    <a:solidFill>
                      <a:srgbClr val="F96B6C"/>
                    </a:solidFill>
                  </a:tcPr>
                </a:tc>
                <a:tc>
                  <a:txBody>
                    <a:bodyPr/>
                    <a:lstStyle/>
                    <a:p>
                      <a:pPr algn="r" fontAlgn="b"/>
                      <a:r>
                        <a:rPr lang="en-US" sz="1400" b="0" i="0" u="none" strike="noStrike" dirty="0">
                          <a:solidFill>
                            <a:srgbClr val="000000"/>
                          </a:solidFill>
                          <a:effectLst/>
                          <a:latin typeface="Times New Roman" panose="02020603050405020304" pitchFamily="18" charset="0"/>
                          <a:cs typeface="Times New Roman" panose="02020603050405020304" pitchFamily="18" charset="0"/>
                        </a:rPr>
                        <a:t>0.198</a:t>
                      </a:r>
                    </a:p>
                  </a:txBody>
                  <a:tcPr marL="9525" marR="9525" marT="9525" marB="0" anchor="b">
                    <a:lnL>
                      <a:noFill/>
                    </a:lnL>
                    <a:lnR>
                      <a:noFill/>
                    </a:lnR>
                    <a:lnT>
                      <a:noFill/>
                    </a:lnT>
                    <a:lnB>
                      <a:noFill/>
                    </a:lnB>
                    <a:solidFill>
                      <a:srgbClr val="FB9D75"/>
                    </a:solidFill>
                  </a:tcPr>
                </a:tc>
                <a:extLst>
                  <a:ext uri="{0D108BD9-81ED-4DB2-BD59-A6C34878D82A}">
                    <a16:rowId xmlns:a16="http://schemas.microsoft.com/office/drawing/2014/main" val="539496432"/>
                  </a:ext>
                </a:extLst>
              </a:tr>
              <a:tr h="164306">
                <a:tc>
                  <a:txBody>
                    <a:bodyPr/>
                    <a:lstStyle/>
                    <a:p>
                      <a:pPr algn="l" fontAlgn="b"/>
                      <a:r>
                        <a:rPr lang="en-US" sz="1400" b="0" i="0" u="none" strike="noStrike">
                          <a:solidFill>
                            <a:srgbClr val="000000"/>
                          </a:solidFill>
                          <a:effectLst/>
                          <a:latin typeface="Times New Roman" panose="02020603050405020304" pitchFamily="18" charset="0"/>
                          <a:cs typeface="Times New Roman" panose="02020603050405020304" pitchFamily="18" charset="0"/>
                        </a:rPr>
                        <a:t>Model 21.5a</a:t>
                      </a:r>
                    </a:p>
                  </a:txBody>
                  <a:tcPr marL="9525" marR="9525" marT="9525" marB="0" anchor="b">
                    <a:lnL>
                      <a:noFill/>
                    </a:lnL>
                    <a:lnR>
                      <a:noFill/>
                    </a:lnR>
                    <a:lnT>
                      <a:noFill/>
                    </a:lnT>
                    <a:lnB>
                      <a:noFill/>
                    </a:lnB>
                    <a:solidFill>
                      <a:srgbClr val="E7E6E6"/>
                    </a:solidFill>
                  </a:tcPr>
                </a:tc>
                <a:tc>
                  <a:txBody>
                    <a:bodyPr/>
                    <a:lstStyle/>
                    <a:p>
                      <a:pPr algn="r" fontAlgn="ctr"/>
                      <a:r>
                        <a:rPr lang="en-US" sz="1400" b="0" i="0" u="none" strike="noStrike">
                          <a:solidFill>
                            <a:srgbClr val="000000"/>
                          </a:solidFill>
                          <a:effectLst/>
                          <a:latin typeface="Times New Roman" panose="02020603050405020304" pitchFamily="18" charset="0"/>
                          <a:cs typeface="Times New Roman" panose="02020603050405020304" pitchFamily="18" charset="0"/>
                        </a:rPr>
                        <a:t>G,R,M20</a:t>
                      </a:r>
                    </a:p>
                  </a:txBody>
                  <a:tcPr marL="9525" marR="9525" marT="9525" marB="0" anchor="ctr">
                    <a:lnL>
                      <a:noFill/>
                    </a:lnL>
                    <a:lnR>
                      <a:noFill/>
                    </a:lnR>
                    <a:lnT>
                      <a:noFill/>
                    </a:lnT>
                    <a:lnB>
                      <a:noFill/>
                    </a:lnB>
                  </a:tcPr>
                </a:tc>
                <a:tc>
                  <a:txBody>
                    <a:bodyPr/>
                    <a:lstStyle/>
                    <a:p>
                      <a:pPr algn="r" fontAlgn="b"/>
                      <a:r>
                        <a:rPr lang="en-US" sz="1400" b="0" i="0" u="none" strike="noStrike">
                          <a:solidFill>
                            <a:srgbClr val="000000"/>
                          </a:solidFill>
                          <a:effectLst/>
                          <a:latin typeface="Times New Roman" panose="02020603050405020304" pitchFamily="18" charset="0"/>
                          <a:cs typeface="Times New Roman" panose="02020603050405020304" pitchFamily="18" charset="0"/>
                        </a:rPr>
                        <a:t>205</a:t>
                      </a:r>
                    </a:p>
                  </a:txBody>
                  <a:tcPr marL="9525" marR="9525" marT="9525" marB="0" anchor="b">
                    <a:lnL>
                      <a:noFill/>
                    </a:lnL>
                    <a:lnR>
                      <a:noFill/>
                    </a:lnR>
                    <a:lnT>
                      <a:noFill/>
                    </a:lnT>
                    <a:lnB>
                      <a:noFill/>
                    </a:lnB>
                  </a:tcPr>
                </a:tc>
                <a:tc>
                  <a:txBody>
                    <a:bodyPr/>
                    <a:lstStyle/>
                    <a:p>
                      <a:pPr algn="l" fontAlgn="b"/>
                      <a:r>
                        <a:rPr lang="en-US" sz="1400" b="0" i="0" u="none" strike="noStrike" dirty="0">
                          <a:solidFill>
                            <a:srgbClr val="000000"/>
                          </a:solidFill>
                          <a:effectLst/>
                          <a:latin typeface="Times New Roman" panose="02020603050405020304" pitchFamily="18" charset="0"/>
                          <a:cs typeface="Times New Roman" panose="02020603050405020304" pitchFamily="18" charset="0"/>
                        </a:rPr>
                        <a:t>    3,168.7 </a:t>
                      </a:r>
                    </a:p>
                  </a:txBody>
                  <a:tcPr marL="9525" marR="9525" marT="9525" marB="0" anchor="b">
                    <a:lnL>
                      <a:noFill/>
                    </a:lnL>
                    <a:lnR>
                      <a:noFill/>
                    </a:lnR>
                    <a:lnT>
                      <a:noFill/>
                    </a:lnT>
                    <a:lnB>
                      <a:noFill/>
                    </a:lnB>
                    <a:solidFill>
                      <a:srgbClr val="63BE7B"/>
                    </a:solidFill>
                  </a:tcPr>
                </a:tc>
                <a:tc>
                  <a:txBody>
                    <a:bodyPr/>
                    <a:lstStyle/>
                    <a:p>
                      <a:pPr algn="l" fontAlgn="b"/>
                      <a:r>
                        <a:rPr lang="en-US" sz="1400" b="0" i="0" u="none" strike="noStrike" dirty="0">
                          <a:solidFill>
                            <a:srgbClr val="000000"/>
                          </a:solidFill>
                          <a:effectLst/>
                          <a:latin typeface="Times New Roman" panose="02020603050405020304" pitchFamily="18" charset="0"/>
                          <a:cs typeface="Times New Roman" panose="02020603050405020304" pitchFamily="18" charset="0"/>
                        </a:rPr>
                        <a:t> 6,747.4 </a:t>
                      </a:r>
                    </a:p>
                  </a:txBody>
                  <a:tcPr marL="9525" marR="9525" marT="9525" marB="0" anchor="b">
                    <a:lnL>
                      <a:noFill/>
                    </a:lnL>
                    <a:lnR>
                      <a:noFill/>
                    </a:lnR>
                    <a:lnT>
                      <a:noFill/>
                    </a:lnT>
                    <a:lnB>
                      <a:noFill/>
                    </a:lnB>
                    <a:solidFill>
                      <a:srgbClr val="63BE7B"/>
                    </a:solidFill>
                  </a:tcPr>
                </a:tc>
                <a:tc>
                  <a:txBody>
                    <a:bodyPr/>
                    <a:lstStyle/>
                    <a:p>
                      <a:pPr algn="l" fontAlgn="b"/>
                      <a:r>
                        <a:rPr lang="en-US" sz="1400" b="0" i="0" u="none" strike="noStrike" dirty="0">
                          <a:solidFill>
                            <a:srgbClr val="000000"/>
                          </a:solidFill>
                          <a:effectLst/>
                          <a:latin typeface="Times New Roman" panose="02020603050405020304" pitchFamily="18" charset="0"/>
                          <a:cs typeface="Times New Roman" panose="02020603050405020304" pitchFamily="18" charset="0"/>
                        </a:rPr>
                        <a:t>        3,343.6 </a:t>
                      </a:r>
                    </a:p>
                  </a:txBody>
                  <a:tcPr marL="9525" marR="9525" marT="9525" marB="0" anchor="b">
                    <a:lnL>
                      <a:noFill/>
                    </a:lnL>
                    <a:lnR>
                      <a:noFill/>
                    </a:lnR>
                    <a:lnT>
                      <a:noFill/>
                    </a:lnT>
                    <a:lnB>
                      <a:noFill/>
                    </a:lnB>
                    <a:solidFill>
                      <a:srgbClr val="63BE7B"/>
                    </a:solidFill>
                  </a:tcPr>
                </a:tc>
                <a:tc>
                  <a:txBody>
                    <a:bodyPr/>
                    <a:lstStyle/>
                    <a:p>
                      <a:pPr algn="l" fontAlgn="b"/>
                      <a:r>
                        <a:rPr lang="en-US" sz="1400" b="0" i="0" u="none" strike="noStrike" dirty="0">
                          <a:solidFill>
                            <a:srgbClr val="000000"/>
                          </a:solidFill>
                          <a:effectLst/>
                          <a:latin typeface="Times New Roman" panose="02020603050405020304" pitchFamily="18" charset="0"/>
                          <a:cs typeface="Times New Roman" panose="02020603050405020304" pitchFamily="18" charset="0"/>
                        </a:rPr>
                        <a:t> 7,097.2 </a:t>
                      </a:r>
                    </a:p>
                  </a:txBody>
                  <a:tcPr marL="9525" marR="9525" marT="9525" marB="0" anchor="b">
                    <a:lnL>
                      <a:noFill/>
                    </a:lnL>
                    <a:lnR>
                      <a:noFill/>
                    </a:lnR>
                    <a:lnT>
                      <a:noFill/>
                    </a:lnT>
                    <a:lnB>
                      <a:noFill/>
                    </a:lnB>
                    <a:solidFill>
                      <a:srgbClr val="63BE7B"/>
                    </a:solidFill>
                  </a:tcPr>
                </a:tc>
                <a:tc>
                  <a:txBody>
                    <a:bodyPr/>
                    <a:lstStyle/>
                    <a:p>
                      <a:pPr algn="r" fontAlgn="b"/>
                      <a:r>
                        <a:rPr lang="en-US" sz="1400" b="0" i="0" u="none" strike="noStrike">
                          <a:solidFill>
                            <a:srgbClr val="000000"/>
                          </a:solidFill>
                          <a:effectLst/>
                          <a:latin typeface="Times New Roman" panose="02020603050405020304" pitchFamily="18" charset="0"/>
                          <a:cs typeface="Times New Roman" panose="02020603050405020304" pitchFamily="18" charset="0"/>
                        </a:rPr>
                        <a:t>0.132</a:t>
                      </a:r>
                    </a:p>
                  </a:txBody>
                  <a:tcPr marL="9525" marR="9525" marT="9525" marB="0" anchor="b">
                    <a:lnL>
                      <a:noFill/>
                    </a:lnL>
                    <a:lnR>
                      <a:noFill/>
                    </a:lnR>
                    <a:lnT>
                      <a:noFill/>
                    </a:lnT>
                    <a:lnB>
                      <a:noFill/>
                    </a:lnB>
                    <a:solidFill>
                      <a:srgbClr val="FCAD79"/>
                    </a:solidFill>
                  </a:tcPr>
                </a:tc>
                <a:tc>
                  <a:txBody>
                    <a:bodyPr/>
                    <a:lstStyle/>
                    <a:p>
                      <a:pPr algn="r" fontAlgn="b"/>
                      <a:r>
                        <a:rPr lang="en-US" sz="1400" b="0" i="0" u="none" strike="noStrike" dirty="0">
                          <a:solidFill>
                            <a:srgbClr val="000000"/>
                          </a:solidFill>
                          <a:effectLst/>
                          <a:latin typeface="Times New Roman" panose="02020603050405020304" pitchFamily="18" charset="0"/>
                          <a:cs typeface="Times New Roman" panose="02020603050405020304" pitchFamily="18" charset="0"/>
                        </a:rPr>
                        <a:t>0.121</a:t>
                      </a:r>
                    </a:p>
                  </a:txBody>
                  <a:tcPr marL="9525" marR="9525" marT="9525" marB="0" anchor="b">
                    <a:lnL>
                      <a:noFill/>
                    </a:lnL>
                    <a:lnR>
                      <a:noFill/>
                    </a:lnR>
                    <a:lnT>
                      <a:noFill/>
                    </a:lnT>
                    <a:lnB>
                      <a:noFill/>
                    </a:lnB>
                    <a:solidFill>
                      <a:srgbClr val="F8696B"/>
                    </a:solidFill>
                  </a:tcPr>
                </a:tc>
                <a:tc>
                  <a:txBody>
                    <a:bodyPr/>
                    <a:lstStyle/>
                    <a:p>
                      <a:pPr algn="r" fontAlgn="b"/>
                      <a:r>
                        <a:rPr lang="en-US" sz="1400" b="0" i="0" u="none" strike="noStrike" dirty="0">
                          <a:solidFill>
                            <a:srgbClr val="000000"/>
                          </a:solidFill>
                          <a:effectLst/>
                          <a:latin typeface="Times New Roman" panose="02020603050405020304" pitchFamily="18" charset="0"/>
                          <a:cs typeface="Times New Roman" panose="02020603050405020304" pitchFamily="18" charset="0"/>
                        </a:rPr>
                        <a:t>0.223</a:t>
                      </a:r>
                    </a:p>
                  </a:txBody>
                  <a:tcPr marL="9525" marR="9525" marT="9525" marB="0" anchor="b">
                    <a:lnL>
                      <a:noFill/>
                    </a:lnL>
                    <a:lnR>
                      <a:noFill/>
                    </a:lnR>
                    <a:lnT>
                      <a:noFill/>
                    </a:lnT>
                    <a:lnB>
                      <a:noFill/>
                    </a:lnB>
                    <a:solidFill>
                      <a:srgbClr val="F8696B"/>
                    </a:solidFill>
                  </a:tcPr>
                </a:tc>
                <a:extLst>
                  <a:ext uri="{0D108BD9-81ED-4DB2-BD59-A6C34878D82A}">
                    <a16:rowId xmlns:a16="http://schemas.microsoft.com/office/drawing/2014/main" val="3886001152"/>
                  </a:ext>
                </a:extLst>
              </a:tr>
              <a:tr h="143351">
                <a:tc>
                  <a:txBody>
                    <a:bodyPr/>
                    <a:lstStyle/>
                    <a:p>
                      <a:pPr algn="l" fontAlgn="b"/>
                      <a:r>
                        <a:rPr lang="en-US" sz="1400" b="0" i="0" u="none" strike="noStrike">
                          <a:solidFill>
                            <a:srgbClr val="000000"/>
                          </a:solidFill>
                          <a:effectLst/>
                          <a:latin typeface="Times New Roman" panose="02020603050405020304" pitchFamily="18" charset="0"/>
                          <a:cs typeface="Times New Roman" panose="02020603050405020304" pitchFamily="18" charset="0"/>
                        </a:rPr>
                        <a:t>Model 21.5c</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solidFill>
                      <a:srgbClr val="E7E6E6"/>
                    </a:solidFill>
                  </a:tcPr>
                </a:tc>
                <a:tc>
                  <a:txBody>
                    <a:bodyPr/>
                    <a:lstStyle/>
                    <a:p>
                      <a:pPr algn="r" fontAlgn="ctr"/>
                      <a:r>
                        <a:rPr lang="en-US" sz="1400" b="0" i="0" u="none" strike="noStrike">
                          <a:solidFill>
                            <a:srgbClr val="000000"/>
                          </a:solidFill>
                          <a:effectLst/>
                          <a:latin typeface="Times New Roman" panose="02020603050405020304" pitchFamily="18" charset="0"/>
                          <a:cs typeface="Times New Roman" panose="02020603050405020304" pitchFamily="18" charset="0"/>
                        </a:rPr>
                        <a:t>G,R,T</a:t>
                      </a:r>
                    </a:p>
                  </a:txBody>
                  <a:tcPr marL="9525" marR="9525" marT="9525"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Times New Roman" panose="02020603050405020304" pitchFamily="18" charset="0"/>
                          <a:cs typeface="Times New Roman" panose="02020603050405020304" pitchFamily="18" charset="0"/>
                        </a:rPr>
                        <a:t>205</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r>
                        <a:rPr lang="en-US" sz="1400" b="0" i="0" u="none" strike="noStrike">
                          <a:solidFill>
                            <a:srgbClr val="000000"/>
                          </a:solidFill>
                          <a:effectLst/>
                          <a:latin typeface="Times New Roman" panose="02020603050405020304" pitchFamily="18" charset="0"/>
                          <a:cs typeface="Times New Roman" panose="02020603050405020304" pitchFamily="18" charset="0"/>
                        </a:rPr>
                        <a:t>    2,036.4 </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r>
                        <a:rPr lang="en-US" sz="1400" b="0" i="0" u="none" strike="noStrike">
                          <a:solidFill>
                            <a:srgbClr val="000000"/>
                          </a:solidFill>
                          <a:effectLst/>
                          <a:latin typeface="Times New Roman" panose="02020603050405020304" pitchFamily="18" charset="0"/>
                          <a:cs typeface="Times New Roman" panose="02020603050405020304" pitchFamily="18" charset="0"/>
                        </a:rPr>
                        <a:t> 4,482.9 </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r>
                        <a:rPr lang="en-US" sz="1400" b="0" i="0" u="none" strike="noStrike">
                          <a:solidFill>
                            <a:srgbClr val="000000"/>
                          </a:solidFill>
                          <a:effectLst/>
                          <a:latin typeface="Times New Roman" panose="02020603050405020304" pitchFamily="18" charset="0"/>
                          <a:cs typeface="Times New Roman" panose="02020603050405020304" pitchFamily="18" charset="0"/>
                        </a:rPr>
                        <a:t>        2,149.8 </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r>
                        <a:rPr lang="en-US" sz="1400" b="0" i="0" u="none" strike="noStrike">
                          <a:solidFill>
                            <a:srgbClr val="000000"/>
                          </a:solidFill>
                          <a:effectLst/>
                          <a:latin typeface="Times New Roman" panose="02020603050405020304" pitchFamily="18" charset="0"/>
                          <a:cs typeface="Times New Roman" panose="02020603050405020304" pitchFamily="18" charset="0"/>
                        </a:rPr>
                        <a:t> 4,709.5 </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Times New Roman" panose="02020603050405020304" pitchFamily="18" charset="0"/>
                          <a:cs typeface="Times New Roman" panose="02020603050405020304" pitchFamily="18" charset="0"/>
                        </a:rPr>
                        <a:t>-0.047</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solidFill>
                      <a:srgbClr val="63BE7B"/>
                    </a:solidFill>
                  </a:tcPr>
                </a:tc>
                <a:tc>
                  <a:txBody>
                    <a:bodyPr/>
                    <a:lstStyle/>
                    <a:p>
                      <a:pPr algn="r" fontAlgn="b"/>
                      <a:r>
                        <a:rPr lang="en-US" sz="1400" b="0" i="0" u="none" strike="noStrike">
                          <a:solidFill>
                            <a:srgbClr val="000000"/>
                          </a:solidFill>
                          <a:effectLst/>
                          <a:latin typeface="Times New Roman" panose="02020603050405020304" pitchFamily="18" charset="0"/>
                          <a:cs typeface="Times New Roman" panose="02020603050405020304" pitchFamily="18" charset="0"/>
                        </a:rPr>
                        <a:t>-0.015</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solidFill>
                      <a:srgbClr val="63BE7B"/>
                    </a:solidFill>
                  </a:tcPr>
                </a:tc>
                <a:tc>
                  <a:txBody>
                    <a:bodyPr/>
                    <a:lstStyle/>
                    <a:p>
                      <a:pPr algn="r" fontAlgn="b"/>
                      <a:r>
                        <a:rPr lang="en-US" sz="1400" b="0" i="0" u="none" strike="noStrike" dirty="0">
                          <a:solidFill>
                            <a:srgbClr val="000000"/>
                          </a:solidFill>
                          <a:effectLst/>
                          <a:latin typeface="Times New Roman" panose="02020603050405020304" pitchFamily="18" charset="0"/>
                          <a:cs typeface="Times New Roman" panose="02020603050405020304" pitchFamily="18" charset="0"/>
                        </a:rPr>
                        <a:t>0.078</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solidFill>
                      <a:srgbClr val="63BE7B"/>
                    </a:solidFill>
                  </a:tcPr>
                </a:tc>
                <a:extLst>
                  <a:ext uri="{0D108BD9-81ED-4DB2-BD59-A6C34878D82A}">
                    <a16:rowId xmlns:a16="http://schemas.microsoft.com/office/drawing/2014/main" val="185245133"/>
                  </a:ext>
                </a:extLst>
              </a:tr>
            </a:tbl>
          </a:graphicData>
        </a:graphic>
      </p:graphicFrame>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58048" y="65218"/>
            <a:ext cx="1792157" cy="1792157"/>
          </a:xfrm>
          <a:prstGeom prst="rect">
            <a:avLst/>
          </a:prstGeom>
        </p:spPr>
      </p:pic>
      <p:sp>
        <p:nvSpPr>
          <p:cNvPr id="5" name="TextBox 4"/>
          <p:cNvSpPr txBox="1"/>
          <p:nvPr/>
        </p:nvSpPr>
        <p:spPr>
          <a:xfrm>
            <a:off x="377771" y="4932152"/>
            <a:ext cx="7508929" cy="1754326"/>
          </a:xfrm>
          <a:prstGeom prst="rect">
            <a:avLst/>
          </a:prstGeom>
          <a:noFill/>
        </p:spPr>
        <p:txBody>
          <a:bodyPr wrap="square" rtlCol="0">
            <a:spAutoFit/>
          </a:bodyPr>
          <a:lstStyle/>
          <a:p>
            <a:pPr marL="285750" indent="-285750">
              <a:buFont typeface="Arial" panose="020B0604020202020204" pitchFamily="34" charset="0"/>
              <a:buChar char="•"/>
            </a:pPr>
            <a:r>
              <a:rPr lang="en-US" dirty="0" smtClean="0"/>
              <a:t>Can’t compare full objective values or AIC across all models with addition of new data and reweighting</a:t>
            </a:r>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r>
              <a:rPr lang="en-US" dirty="0" smtClean="0"/>
              <a:t>Of the comparable models Model 21.5a had the best overall fit by improving fit to longline survey data at a cost to other model data  and possibly unreasonably high catchability (Q=1.36)</a:t>
            </a:r>
            <a:endParaRPr lang="en-US" dirty="0"/>
          </a:p>
        </p:txBody>
      </p:sp>
    </p:spTree>
    <p:extLst>
      <p:ext uri="{BB962C8B-B14F-4D97-AF65-F5344CB8AC3E}">
        <p14:creationId xmlns:p14="http://schemas.microsoft.com/office/powerpoint/2010/main" val="523747870"/>
      </p:ext>
    </p:extLst>
  </p:cSld>
  <p:clrMapOvr>
    <a:masterClrMapping/>
  </p:clrMapOvr>
  <p:extLst mod="1">
    <p:ext uri="{6950BFC3-D8DA-4A85-94F7-54DA5524770B}">
      <p188:commentRel xmlns="" xmlns:p188="http://schemas.microsoft.com/office/powerpoint/2018/8/main" r:id="rId3"/>
    </p:ext>
  </p:extLs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0" y="2011441"/>
            <a:ext cx="9144000" cy="4846559"/>
          </a:xfrm>
          <a:prstGeom prst="rect">
            <a:avLst/>
          </a:prstGeom>
        </p:spPr>
      </p:pic>
      <p:sp>
        <p:nvSpPr>
          <p:cNvPr id="2" name="Title 1"/>
          <p:cNvSpPr>
            <a:spLocks noGrp="1"/>
          </p:cNvSpPr>
          <p:nvPr>
            <p:ph type="title"/>
          </p:nvPr>
        </p:nvSpPr>
        <p:spPr>
          <a:xfrm>
            <a:off x="169751" y="122240"/>
            <a:ext cx="7886700" cy="960178"/>
          </a:xfrm>
        </p:spPr>
        <p:txBody>
          <a:bodyPr/>
          <a:lstStyle/>
          <a:p>
            <a:r>
              <a:rPr lang="en-US" dirty="0"/>
              <a:t>Likelihood components</a:t>
            </a:r>
          </a:p>
        </p:txBody>
      </p:sp>
      <p:pic>
        <p:nvPicPr>
          <p:cNvPr id="24" name="Picture 2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33005" y="65219"/>
            <a:ext cx="1017200" cy="1017200"/>
          </a:xfrm>
          <a:prstGeom prst="rect">
            <a:avLst/>
          </a:prstGeom>
        </p:spPr>
      </p:pic>
      <p:sp>
        <p:nvSpPr>
          <p:cNvPr id="4" name="TextBox 3"/>
          <p:cNvSpPr txBox="1"/>
          <p:nvPr/>
        </p:nvSpPr>
        <p:spPr>
          <a:xfrm>
            <a:off x="1503334" y="5517396"/>
            <a:ext cx="300082" cy="369332"/>
          </a:xfrm>
          <a:prstGeom prst="rect">
            <a:avLst/>
          </a:prstGeom>
          <a:noFill/>
        </p:spPr>
        <p:txBody>
          <a:bodyPr wrap="none" rtlCol="0">
            <a:spAutoFit/>
          </a:bodyPr>
          <a:lstStyle/>
          <a:p>
            <a:r>
              <a:rPr lang="en-US" dirty="0" smtClean="0">
                <a:solidFill>
                  <a:srgbClr val="FFC000"/>
                </a:solidFill>
              </a:rPr>
              <a:t>*</a:t>
            </a:r>
            <a:endParaRPr lang="en-US" dirty="0">
              <a:solidFill>
                <a:srgbClr val="FFC000"/>
              </a:solidFill>
            </a:endParaRPr>
          </a:p>
        </p:txBody>
      </p:sp>
      <p:sp>
        <p:nvSpPr>
          <p:cNvPr id="11" name="TextBox 10"/>
          <p:cNvSpPr txBox="1"/>
          <p:nvPr/>
        </p:nvSpPr>
        <p:spPr>
          <a:xfrm>
            <a:off x="8241523" y="5517396"/>
            <a:ext cx="300082" cy="369332"/>
          </a:xfrm>
          <a:prstGeom prst="rect">
            <a:avLst/>
          </a:prstGeom>
          <a:noFill/>
        </p:spPr>
        <p:txBody>
          <a:bodyPr wrap="none" rtlCol="0">
            <a:spAutoFit/>
          </a:bodyPr>
          <a:lstStyle/>
          <a:p>
            <a:r>
              <a:rPr lang="en-US" dirty="0" smtClean="0">
                <a:solidFill>
                  <a:schemeClr val="accent5"/>
                </a:solidFill>
              </a:rPr>
              <a:t>*</a:t>
            </a:r>
            <a:endParaRPr lang="en-US" dirty="0">
              <a:solidFill>
                <a:schemeClr val="accent5"/>
              </a:solidFill>
            </a:endParaRPr>
          </a:p>
        </p:txBody>
      </p:sp>
      <p:sp>
        <p:nvSpPr>
          <p:cNvPr id="12" name="TextBox 11"/>
          <p:cNvSpPr txBox="1"/>
          <p:nvPr/>
        </p:nvSpPr>
        <p:spPr>
          <a:xfrm>
            <a:off x="8391564" y="5517396"/>
            <a:ext cx="300082" cy="369332"/>
          </a:xfrm>
          <a:prstGeom prst="rect">
            <a:avLst/>
          </a:prstGeom>
          <a:noFill/>
        </p:spPr>
        <p:txBody>
          <a:bodyPr wrap="none" rtlCol="0">
            <a:spAutoFit/>
          </a:bodyPr>
          <a:lstStyle/>
          <a:p>
            <a:r>
              <a:rPr lang="en-US" dirty="0" smtClean="0">
                <a:solidFill>
                  <a:schemeClr val="accent6"/>
                </a:solidFill>
              </a:rPr>
              <a:t>*</a:t>
            </a:r>
            <a:endParaRPr lang="en-US" dirty="0">
              <a:solidFill>
                <a:schemeClr val="accent6"/>
              </a:solidFill>
            </a:endParaRPr>
          </a:p>
        </p:txBody>
      </p:sp>
    </p:spTree>
    <p:extLst>
      <p:ext uri="{BB962C8B-B14F-4D97-AF65-F5344CB8AC3E}">
        <p14:creationId xmlns:p14="http://schemas.microsoft.com/office/powerpoint/2010/main" val="3770009852"/>
      </p:ext>
    </p:extLst>
  </p:cSld>
  <p:clrMapOvr>
    <a:masterClrMapping/>
  </p:clrMapOvr>
  <p:extLst mod="1">
    <p:ext uri="{6950BFC3-D8DA-4A85-94F7-54DA5524770B}">
      <p188:commentRel xmlns="" xmlns:p188="http://schemas.microsoft.com/office/powerpoint/2018/8/main" r:id="rId4"/>
    </p:ext>
  </p:extLs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p:cNvPicPr>
          <p:nvPr/>
        </p:nvPicPr>
        <p:blipFill>
          <a:blip r:embed="rId2"/>
          <a:stretch>
            <a:fillRect/>
          </a:stretch>
        </p:blipFill>
        <p:spPr>
          <a:xfrm>
            <a:off x="114300" y="1941461"/>
            <a:ext cx="8915400" cy="4727448"/>
          </a:xfrm>
          <a:prstGeom prst="rect">
            <a:avLst/>
          </a:prstGeom>
        </p:spPr>
      </p:pic>
      <p:sp>
        <p:nvSpPr>
          <p:cNvPr id="2" name="Title 1"/>
          <p:cNvSpPr>
            <a:spLocks noGrp="1"/>
          </p:cNvSpPr>
          <p:nvPr>
            <p:ph type="title"/>
          </p:nvPr>
        </p:nvSpPr>
        <p:spPr>
          <a:xfrm>
            <a:off x="169751" y="122240"/>
            <a:ext cx="7886700" cy="960178"/>
          </a:xfrm>
        </p:spPr>
        <p:txBody>
          <a:bodyPr/>
          <a:lstStyle/>
          <a:p>
            <a:r>
              <a:rPr lang="en-US" dirty="0"/>
              <a:t>Likelihood components</a:t>
            </a:r>
          </a:p>
        </p:txBody>
      </p:sp>
      <p:pic>
        <p:nvPicPr>
          <p:cNvPr id="24" name="Picture 2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33005" y="65219"/>
            <a:ext cx="1017200" cy="1017200"/>
          </a:xfrm>
          <a:prstGeom prst="rect">
            <a:avLst/>
          </a:prstGeom>
        </p:spPr>
      </p:pic>
      <p:sp>
        <p:nvSpPr>
          <p:cNvPr id="3" name="TextBox 2"/>
          <p:cNvSpPr txBox="1"/>
          <p:nvPr/>
        </p:nvSpPr>
        <p:spPr>
          <a:xfrm>
            <a:off x="804765" y="1082418"/>
            <a:ext cx="6984476" cy="707886"/>
          </a:xfrm>
          <a:prstGeom prst="rect">
            <a:avLst/>
          </a:prstGeom>
          <a:noFill/>
        </p:spPr>
        <p:txBody>
          <a:bodyPr wrap="none" rtlCol="0">
            <a:spAutoFit/>
          </a:bodyPr>
          <a:lstStyle/>
          <a:p>
            <a:pPr marL="285750" indent="-285750">
              <a:buFont typeface="Arial" panose="020B0604020202020204" pitchFamily="34" charset="0"/>
              <a:buChar char="•"/>
            </a:pPr>
            <a:r>
              <a:rPr lang="en-US" sz="2000" dirty="0" smtClean="0"/>
              <a:t>Recruitment likelihood improved for beach seine index models</a:t>
            </a:r>
          </a:p>
          <a:p>
            <a:pPr marL="285750" indent="-285750">
              <a:buFont typeface="Arial" panose="020B0604020202020204" pitchFamily="34" charset="0"/>
              <a:buChar char="•"/>
            </a:pPr>
            <a:r>
              <a:rPr lang="en-US" sz="2000" dirty="0" smtClean="0"/>
              <a:t>Temperature dependent growth increased recruitment </a:t>
            </a:r>
            <a:r>
              <a:rPr lang="en-US" sz="2000" dirty="0" err="1" smtClean="0"/>
              <a:t>devs</a:t>
            </a:r>
            <a:endParaRPr lang="en-US" sz="2000" dirty="0"/>
          </a:p>
        </p:txBody>
      </p:sp>
      <p:sp>
        <p:nvSpPr>
          <p:cNvPr id="11" name="TextBox 10"/>
          <p:cNvSpPr txBox="1"/>
          <p:nvPr/>
        </p:nvSpPr>
        <p:spPr>
          <a:xfrm>
            <a:off x="6056262" y="5990094"/>
            <a:ext cx="300082" cy="369332"/>
          </a:xfrm>
          <a:prstGeom prst="rect">
            <a:avLst/>
          </a:prstGeom>
          <a:noFill/>
        </p:spPr>
        <p:txBody>
          <a:bodyPr wrap="none" rtlCol="0">
            <a:spAutoFit/>
          </a:bodyPr>
          <a:lstStyle/>
          <a:p>
            <a:r>
              <a:rPr lang="en-US" dirty="0" smtClean="0">
                <a:solidFill>
                  <a:schemeClr val="accent5"/>
                </a:solidFill>
              </a:rPr>
              <a:t>*</a:t>
            </a:r>
            <a:endParaRPr lang="en-US" dirty="0">
              <a:solidFill>
                <a:schemeClr val="accent5"/>
              </a:solidFill>
            </a:endParaRPr>
          </a:p>
        </p:txBody>
      </p:sp>
    </p:spTree>
    <p:extLst>
      <p:ext uri="{BB962C8B-B14F-4D97-AF65-F5344CB8AC3E}">
        <p14:creationId xmlns:p14="http://schemas.microsoft.com/office/powerpoint/2010/main" val="346298815"/>
      </p:ext>
    </p:extLst>
  </p:cSld>
  <p:clrMapOvr>
    <a:masterClrMapping/>
  </p:clrMapOvr>
  <p:extLst mod="1">
    <p:ext uri="{6950BFC3-D8DA-4A85-94F7-54DA5524770B}">
      <p188:commentRel xmlns="" xmlns:p188="http://schemas.microsoft.com/office/powerpoint/2018/8/main" r:id="rId4"/>
    </p:ext>
  </p:extLs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75555" y="1967815"/>
            <a:ext cx="8915400" cy="4725395"/>
          </a:xfrm>
          <a:prstGeom prst="rect">
            <a:avLst/>
          </a:prstGeom>
        </p:spPr>
      </p:pic>
      <p:sp>
        <p:nvSpPr>
          <p:cNvPr id="2" name="Title 1"/>
          <p:cNvSpPr>
            <a:spLocks noGrp="1"/>
          </p:cNvSpPr>
          <p:nvPr>
            <p:ph type="title"/>
          </p:nvPr>
        </p:nvSpPr>
        <p:spPr>
          <a:xfrm>
            <a:off x="169751" y="122240"/>
            <a:ext cx="7886700" cy="960178"/>
          </a:xfrm>
        </p:spPr>
        <p:txBody>
          <a:bodyPr/>
          <a:lstStyle/>
          <a:p>
            <a:r>
              <a:rPr lang="en-US" dirty="0"/>
              <a:t>Likelihood components</a:t>
            </a:r>
          </a:p>
        </p:txBody>
      </p:sp>
      <p:pic>
        <p:nvPicPr>
          <p:cNvPr id="24" name="Picture 2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33005" y="65219"/>
            <a:ext cx="1017200" cy="1017200"/>
          </a:xfrm>
          <a:prstGeom prst="rect">
            <a:avLst/>
          </a:prstGeom>
        </p:spPr>
      </p:pic>
      <p:sp>
        <p:nvSpPr>
          <p:cNvPr id="10" name="TextBox 9"/>
          <p:cNvSpPr txBox="1"/>
          <p:nvPr/>
        </p:nvSpPr>
        <p:spPr>
          <a:xfrm>
            <a:off x="8283078" y="5424406"/>
            <a:ext cx="300082" cy="369332"/>
          </a:xfrm>
          <a:prstGeom prst="rect">
            <a:avLst/>
          </a:prstGeom>
          <a:noFill/>
        </p:spPr>
        <p:txBody>
          <a:bodyPr wrap="none" rtlCol="0">
            <a:spAutoFit/>
          </a:bodyPr>
          <a:lstStyle/>
          <a:p>
            <a:r>
              <a:rPr lang="en-US" dirty="0" smtClean="0">
                <a:solidFill>
                  <a:srgbClr val="FFC000"/>
                </a:solidFill>
              </a:rPr>
              <a:t>*</a:t>
            </a:r>
            <a:endParaRPr lang="en-US" dirty="0">
              <a:solidFill>
                <a:srgbClr val="FFC000"/>
              </a:solidFill>
            </a:endParaRPr>
          </a:p>
        </p:txBody>
      </p:sp>
      <p:sp>
        <p:nvSpPr>
          <p:cNvPr id="11" name="TextBox 10"/>
          <p:cNvSpPr txBox="1"/>
          <p:nvPr/>
        </p:nvSpPr>
        <p:spPr>
          <a:xfrm>
            <a:off x="3615279" y="5424406"/>
            <a:ext cx="300082" cy="369332"/>
          </a:xfrm>
          <a:prstGeom prst="rect">
            <a:avLst/>
          </a:prstGeom>
          <a:noFill/>
        </p:spPr>
        <p:txBody>
          <a:bodyPr wrap="none" rtlCol="0">
            <a:spAutoFit/>
          </a:bodyPr>
          <a:lstStyle/>
          <a:p>
            <a:r>
              <a:rPr lang="en-US" dirty="0" smtClean="0">
                <a:solidFill>
                  <a:schemeClr val="accent5"/>
                </a:solidFill>
              </a:rPr>
              <a:t>*</a:t>
            </a:r>
            <a:endParaRPr lang="en-US" dirty="0">
              <a:solidFill>
                <a:schemeClr val="accent5"/>
              </a:solidFill>
            </a:endParaRPr>
          </a:p>
        </p:txBody>
      </p:sp>
      <p:sp>
        <p:nvSpPr>
          <p:cNvPr id="12" name="TextBox 11"/>
          <p:cNvSpPr txBox="1"/>
          <p:nvPr/>
        </p:nvSpPr>
        <p:spPr>
          <a:xfrm>
            <a:off x="8156284" y="5432155"/>
            <a:ext cx="300082" cy="369332"/>
          </a:xfrm>
          <a:prstGeom prst="rect">
            <a:avLst/>
          </a:prstGeom>
          <a:noFill/>
        </p:spPr>
        <p:txBody>
          <a:bodyPr wrap="none" rtlCol="0">
            <a:spAutoFit/>
          </a:bodyPr>
          <a:lstStyle/>
          <a:p>
            <a:r>
              <a:rPr lang="en-US" dirty="0" smtClean="0">
                <a:solidFill>
                  <a:schemeClr val="bg1">
                    <a:lumMod val="50000"/>
                  </a:schemeClr>
                </a:solidFill>
              </a:rPr>
              <a:t>*</a:t>
            </a:r>
            <a:endParaRPr lang="en-US" dirty="0">
              <a:solidFill>
                <a:schemeClr val="bg1">
                  <a:lumMod val="50000"/>
                </a:schemeClr>
              </a:solidFill>
            </a:endParaRPr>
          </a:p>
        </p:txBody>
      </p:sp>
      <p:sp>
        <p:nvSpPr>
          <p:cNvPr id="13" name="TextBox 12"/>
          <p:cNvSpPr txBox="1"/>
          <p:nvPr/>
        </p:nvSpPr>
        <p:spPr>
          <a:xfrm>
            <a:off x="8036471" y="5432155"/>
            <a:ext cx="300082" cy="369332"/>
          </a:xfrm>
          <a:prstGeom prst="rect">
            <a:avLst/>
          </a:prstGeom>
          <a:noFill/>
        </p:spPr>
        <p:txBody>
          <a:bodyPr wrap="none" rtlCol="0">
            <a:spAutoFit/>
          </a:bodyPr>
          <a:lstStyle/>
          <a:p>
            <a:r>
              <a:rPr lang="en-US" dirty="0" smtClean="0">
                <a:solidFill>
                  <a:schemeClr val="accent2">
                    <a:lumMod val="75000"/>
                  </a:schemeClr>
                </a:solidFill>
              </a:rPr>
              <a:t>*</a:t>
            </a:r>
            <a:endParaRPr lang="en-US" dirty="0">
              <a:solidFill>
                <a:schemeClr val="accent2">
                  <a:lumMod val="75000"/>
                </a:schemeClr>
              </a:solidFill>
            </a:endParaRPr>
          </a:p>
        </p:txBody>
      </p:sp>
    </p:spTree>
    <p:extLst>
      <p:ext uri="{BB962C8B-B14F-4D97-AF65-F5344CB8AC3E}">
        <p14:creationId xmlns:p14="http://schemas.microsoft.com/office/powerpoint/2010/main" val="3979943"/>
      </p:ext>
    </p:extLst>
  </p:cSld>
  <p:clrMapOvr>
    <a:masterClrMapping/>
  </p:clrMapOvr>
  <p:extLst mod="1">
    <p:ext uri="{6950BFC3-D8DA-4A85-94F7-54DA5524770B}">
      <p188:commentRel xmlns="" xmlns:p188="http://schemas.microsoft.com/office/powerpoint/2018/8/main" r:id="rId4"/>
    </p:ext>
  </p:extLs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91053" y="1921320"/>
            <a:ext cx="8915400" cy="4729511"/>
          </a:xfrm>
          <a:prstGeom prst="rect">
            <a:avLst/>
          </a:prstGeom>
        </p:spPr>
      </p:pic>
      <p:sp>
        <p:nvSpPr>
          <p:cNvPr id="2" name="Title 1"/>
          <p:cNvSpPr>
            <a:spLocks noGrp="1"/>
          </p:cNvSpPr>
          <p:nvPr>
            <p:ph type="title"/>
          </p:nvPr>
        </p:nvSpPr>
        <p:spPr>
          <a:xfrm>
            <a:off x="169751" y="122240"/>
            <a:ext cx="7886700" cy="960178"/>
          </a:xfrm>
        </p:spPr>
        <p:txBody>
          <a:bodyPr/>
          <a:lstStyle/>
          <a:p>
            <a:r>
              <a:rPr lang="en-US" dirty="0"/>
              <a:t>Likelihood components</a:t>
            </a:r>
          </a:p>
        </p:txBody>
      </p:sp>
      <p:pic>
        <p:nvPicPr>
          <p:cNvPr id="24" name="Picture 2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33005" y="65219"/>
            <a:ext cx="1017200" cy="1017200"/>
          </a:xfrm>
          <a:prstGeom prst="rect">
            <a:avLst/>
          </a:prstGeom>
        </p:spPr>
      </p:pic>
      <p:sp>
        <p:nvSpPr>
          <p:cNvPr id="14" name="TextBox 13"/>
          <p:cNvSpPr txBox="1"/>
          <p:nvPr/>
        </p:nvSpPr>
        <p:spPr>
          <a:xfrm>
            <a:off x="8305555" y="5393410"/>
            <a:ext cx="300082" cy="369332"/>
          </a:xfrm>
          <a:prstGeom prst="rect">
            <a:avLst/>
          </a:prstGeom>
          <a:noFill/>
        </p:spPr>
        <p:txBody>
          <a:bodyPr wrap="none" rtlCol="0">
            <a:spAutoFit/>
          </a:bodyPr>
          <a:lstStyle/>
          <a:p>
            <a:r>
              <a:rPr lang="en-US" dirty="0" smtClean="0">
                <a:solidFill>
                  <a:srgbClr val="FFC000"/>
                </a:solidFill>
              </a:rPr>
              <a:t>*</a:t>
            </a:r>
            <a:endParaRPr lang="en-US" dirty="0">
              <a:solidFill>
                <a:srgbClr val="FFC000"/>
              </a:solidFill>
            </a:endParaRPr>
          </a:p>
        </p:txBody>
      </p:sp>
      <p:sp>
        <p:nvSpPr>
          <p:cNvPr id="15" name="TextBox 14"/>
          <p:cNvSpPr txBox="1"/>
          <p:nvPr/>
        </p:nvSpPr>
        <p:spPr>
          <a:xfrm>
            <a:off x="4209926" y="5393410"/>
            <a:ext cx="300082" cy="369332"/>
          </a:xfrm>
          <a:prstGeom prst="rect">
            <a:avLst/>
          </a:prstGeom>
          <a:noFill/>
        </p:spPr>
        <p:txBody>
          <a:bodyPr wrap="none" rtlCol="0">
            <a:spAutoFit/>
          </a:bodyPr>
          <a:lstStyle/>
          <a:p>
            <a:r>
              <a:rPr lang="en-US" dirty="0" smtClean="0">
                <a:solidFill>
                  <a:srgbClr val="0070C0"/>
                </a:solidFill>
              </a:rPr>
              <a:t>*</a:t>
            </a:r>
            <a:endParaRPr lang="en-US" dirty="0">
              <a:solidFill>
                <a:srgbClr val="0070C0"/>
              </a:solidFill>
            </a:endParaRPr>
          </a:p>
        </p:txBody>
      </p:sp>
      <p:sp>
        <p:nvSpPr>
          <p:cNvPr id="16" name="TextBox 15"/>
          <p:cNvSpPr txBox="1"/>
          <p:nvPr/>
        </p:nvSpPr>
        <p:spPr>
          <a:xfrm>
            <a:off x="5855158" y="5393410"/>
            <a:ext cx="300082" cy="369332"/>
          </a:xfrm>
          <a:prstGeom prst="rect">
            <a:avLst/>
          </a:prstGeom>
          <a:noFill/>
        </p:spPr>
        <p:txBody>
          <a:bodyPr wrap="none" rtlCol="0">
            <a:spAutoFit/>
          </a:bodyPr>
          <a:lstStyle/>
          <a:p>
            <a:r>
              <a:rPr lang="en-US" dirty="0" smtClean="0">
                <a:solidFill>
                  <a:schemeClr val="accent2">
                    <a:lumMod val="75000"/>
                  </a:schemeClr>
                </a:solidFill>
              </a:rPr>
              <a:t>*</a:t>
            </a:r>
            <a:endParaRPr lang="en-US" dirty="0">
              <a:solidFill>
                <a:schemeClr val="accent2">
                  <a:lumMod val="75000"/>
                </a:schemeClr>
              </a:solidFill>
            </a:endParaRPr>
          </a:p>
        </p:txBody>
      </p:sp>
      <p:sp>
        <p:nvSpPr>
          <p:cNvPr id="18" name="TextBox 17"/>
          <p:cNvSpPr txBox="1"/>
          <p:nvPr/>
        </p:nvSpPr>
        <p:spPr>
          <a:xfrm>
            <a:off x="5743862" y="5393410"/>
            <a:ext cx="300082" cy="369332"/>
          </a:xfrm>
          <a:prstGeom prst="rect">
            <a:avLst/>
          </a:prstGeom>
          <a:noFill/>
        </p:spPr>
        <p:txBody>
          <a:bodyPr wrap="none" rtlCol="0">
            <a:spAutoFit/>
          </a:bodyPr>
          <a:lstStyle/>
          <a:p>
            <a:r>
              <a:rPr lang="en-US" dirty="0" smtClean="0">
                <a:solidFill>
                  <a:srgbClr val="00B0F0"/>
                </a:solidFill>
              </a:rPr>
              <a:t>*</a:t>
            </a:r>
            <a:endParaRPr lang="en-US" dirty="0">
              <a:solidFill>
                <a:srgbClr val="00B0F0"/>
              </a:solidFill>
            </a:endParaRPr>
          </a:p>
        </p:txBody>
      </p:sp>
      <p:sp>
        <p:nvSpPr>
          <p:cNvPr id="19" name="TextBox 18"/>
          <p:cNvSpPr txBox="1"/>
          <p:nvPr/>
        </p:nvSpPr>
        <p:spPr>
          <a:xfrm>
            <a:off x="1759529" y="5393410"/>
            <a:ext cx="300082" cy="369332"/>
          </a:xfrm>
          <a:prstGeom prst="rect">
            <a:avLst/>
          </a:prstGeom>
          <a:noFill/>
        </p:spPr>
        <p:txBody>
          <a:bodyPr wrap="none" rtlCol="0">
            <a:spAutoFit/>
          </a:bodyPr>
          <a:lstStyle/>
          <a:p>
            <a:r>
              <a:rPr lang="en-US" dirty="0" smtClean="0">
                <a:solidFill>
                  <a:schemeClr val="bg1">
                    <a:lumMod val="65000"/>
                  </a:schemeClr>
                </a:solidFill>
              </a:rPr>
              <a:t>*</a:t>
            </a:r>
            <a:endParaRPr lang="en-US" dirty="0">
              <a:solidFill>
                <a:schemeClr val="bg1">
                  <a:lumMod val="65000"/>
                </a:schemeClr>
              </a:solidFill>
            </a:endParaRPr>
          </a:p>
        </p:txBody>
      </p:sp>
    </p:spTree>
    <p:extLst>
      <p:ext uri="{BB962C8B-B14F-4D97-AF65-F5344CB8AC3E}">
        <p14:creationId xmlns:p14="http://schemas.microsoft.com/office/powerpoint/2010/main" val="2657701412"/>
      </p:ext>
    </p:extLst>
  </p:cSld>
  <p:clrMapOvr>
    <a:masterClrMapping/>
  </p:clrMapOvr>
  <p:extLst mod="1">
    <p:ext uri="{6950BFC3-D8DA-4A85-94F7-54DA5524770B}">
      <p188:commentRel xmlns="" xmlns:p188="http://schemas.microsoft.com/office/powerpoint/2018/8/main" r:id="rId4"/>
    </p:ext>
  </p:extLs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2"/>
          <a:stretch>
            <a:fillRect/>
          </a:stretch>
        </p:blipFill>
        <p:spPr>
          <a:xfrm>
            <a:off x="4625793" y="4284986"/>
            <a:ext cx="4516508" cy="2596855"/>
          </a:xfrm>
          <a:prstGeom prst="rect">
            <a:avLst/>
          </a:prstGeom>
        </p:spPr>
      </p:pic>
      <p:pic>
        <p:nvPicPr>
          <p:cNvPr id="23" name="Picture 22"/>
          <p:cNvPicPr>
            <a:picLocks noChangeAspect="1"/>
          </p:cNvPicPr>
          <p:nvPr/>
        </p:nvPicPr>
        <p:blipFill>
          <a:blip r:embed="rId3"/>
          <a:stretch>
            <a:fillRect/>
          </a:stretch>
        </p:blipFill>
        <p:spPr>
          <a:xfrm>
            <a:off x="0" y="4284986"/>
            <a:ext cx="4583162" cy="2595705"/>
          </a:xfrm>
          <a:prstGeom prst="rect">
            <a:avLst/>
          </a:prstGeom>
        </p:spPr>
      </p:pic>
      <p:pic>
        <p:nvPicPr>
          <p:cNvPr id="13" name="Picture 12"/>
          <p:cNvPicPr>
            <a:picLocks noChangeAspect="1"/>
          </p:cNvPicPr>
          <p:nvPr/>
        </p:nvPicPr>
        <p:blipFill>
          <a:blip r:embed="rId4"/>
          <a:stretch>
            <a:fillRect/>
          </a:stretch>
        </p:blipFill>
        <p:spPr>
          <a:xfrm>
            <a:off x="4625793" y="1667845"/>
            <a:ext cx="4516508" cy="2561773"/>
          </a:xfrm>
          <a:prstGeom prst="rect">
            <a:avLst/>
          </a:prstGeom>
        </p:spPr>
      </p:pic>
      <p:sp>
        <p:nvSpPr>
          <p:cNvPr id="2" name="Title 1"/>
          <p:cNvSpPr>
            <a:spLocks noGrp="1"/>
          </p:cNvSpPr>
          <p:nvPr>
            <p:ph type="title"/>
          </p:nvPr>
        </p:nvSpPr>
        <p:spPr>
          <a:xfrm>
            <a:off x="0" y="2113"/>
            <a:ext cx="7886700" cy="1325563"/>
          </a:xfrm>
        </p:spPr>
        <p:txBody>
          <a:bodyPr/>
          <a:lstStyle/>
          <a:p>
            <a:r>
              <a:rPr lang="en-US" dirty="0"/>
              <a:t>Model evaluation</a:t>
            </a:r>
          </a:p>
        </p:txBody>
      </p:sp>
      <p:pic>
        <p:nvPicPr>
          <p:cNvPr id="4" name="Picture 3"/>
          <p:cNvPicPr>
            <a:picLocks noChangeAspect="1"/>
          </p:cNvPicPr>
          <p:nvPr/>
        </p:nvPicPr>
        <p:blipFill>
          <a:blip r:embed="rId5"/>
          <a:stretch>
            <a:fillRect/>
          </a:stretch>
        </p:blipFill>
        <p:spPr>
          <a:xfrm>
            <a:off x="-1" y="1667845"/>
            <a:ext cx="4583163" cy="2561773"/>
          </a:xfrm>
          <a:prstGeom prst="rect">
            <a:avLst/>
          </a:prstGeom>
        </p:spPr>
      </p:pic>
      <p:sp>
        <p:nvSpPr>
          <p:cNvPr id="6" name="Rectangle 5"/>
          <p:cNvSpPr/>
          <p:nvPr/>
        </p:nvSpPr>
        <p:spPr>
          <a:xfrm>
            <a:off x="3220173" y="2039381"/>
            <a:ext cx="364331" cy="194639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4085512" y="2039378"/>
            <a:ext cx="364331" cy="194639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7786096" y="2032234"/>
            <a:ext cx="364331" cy="194639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8649695" y="2032234"/>
            <a:ext cx="364331" cy="194639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7687929" y="1184811"/>
            <a:ext cx="1454372" cy="338554"/>
          </a:xfrm>
          <a:prstGeom prst="rect">
            <a:avLst/>
          </a:prstGeom>
          <a:noFill/>
        </p:spPr>
        <p:txBody>
          <a:bodyPr wrap="none" rtlCol="0">
            <a:spAutoFit/>
          </a:bodyPr>
          <a:lstStyle/>
          <a:p>
            <a:r>
              <a:rPr lang="en-US" sz="1600" dirty="0"/>
              <a:t>=Tuned models</a:t>
            </a:r>
          </a:p>
        </p:txBody>
      </p:sp>
      <p:sp>
        <p:nvSpPr>
          <p:cNvPr id="11" name="Rectangle 10"/>
          <p:cNvSpPr/>
          <p:nvPr/>
        </p:nvSpPr>
        <p:spPr>
          <a:xfrm>
            <a:off x="7393163" y="1145286"/>
            <a:ext cx="296465" cy="4671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2861327" y="4662477"/>
            <a:ext cx="364331" cy="196295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7374090" y="4644695"/>
            <a:ext cx="364331" cy="195930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8115724" y="4639915"/>
            <a:ext cx="364331" cy="196408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033005" y="65219"/>
            <a:ext cx="1017200" cy="1017200"/>
          </a:xfrm>
          <a:prstGeom prst="rect">
            <a:avLst/>
          </a:prstGeom>
        </p:spPr>
      </p:pic>
      <p:sp>
        <p:nvSpPr>
          <p:cNvPr id="24" name="Rectangle 23"/>
          <p:cNvSpPr/>
          <p:nvPr/>
        </p:nvSpPr>
        <p:spPr>
          <a:xfrm>
            <a:off x="3642036" y="4662477"/>
            <a:ext cx="364331" cy="196295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95129753"/>
      </p:ext>
    </p:extLst>
  </p:cSld>
  <p:clrMapOvr>
    <a:masterClrMapping/>
  </p:clrMapOvr>
  <p:extLst>
    <p:ext uri="{6950BFC3-D8DA-4A85-94F7-54DA5524770B}">
      <p188:commentRel xmlns="" xmlns:p188="http://schemas.microsoft.com/office/powerpoint/2018/8/main" r:id="rId7"/>
    </p:ext>
  </p:extLs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113"/>
            <a:ext cx="7886700" cy="1325563"/>
          </a:xfrm>
        </p:spPr>
        <p:txBody>
          <a:bodyPr/>
          <a:lstStyle/>
          <a:p>
            <a:r>
              <a:rPr lang="en-US" dirty="0"/>
              <a:t>Model evaluation</a:t>
            </a:r>
          </a:p>
        </p:txBody>
      </p:sp>
      <p:pic>
        <p:nvPicPr>
          <p:cNvPr id="4" name="Picture 3"/>
          <p:cNvPicPr>
            <a:picLocks noChangeAspect="1"/>
          </p:cNvPicPr>
          <p:nvPr/>
        </p:nvPicPr>
        <p:blipFill>
          <a:blip r:embed="rId2"/>
          <a:stretch>
            <a:fillRect/>
          </a:stretch>
        </p:blipFill>
        <p:spPr>
          <a:xfrm>
            <a:off x="1154600" y="2755650"/>
            <a:ext cx="6834800" cy="3820332"/>
          </a:xfrm>
          <a:prstGeom prst="rect">
            <a:avLst/>
          </a:prstGeom>
        </p:spPr>
      </p:pic>
      <p:sp>
        <p:nvSpPr>
          <p:cNvPr id="7" name="Rectangle 6"/>
          <p:cNvSpPr/>
          <p:nvPr/>
        </p:nvSpPr>
        <p:spPr>
          <a:xfrm>
            <a:off x="7301262" y="3303050"/>
            <a:ext cx="480265" cy="288077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7687929" y="1184811"/>
            <a:ext cx="1454372" cy="338554"/>
          </a:xfrm>
          <a:prstGeom prst="rect">
            <a:avLst/>
          </a:prstGeom>
          <a:noFill/>
        </p:spPr>
        <p:txBody>
          <a:bodyPr wrap="none" rtlCol="0">
            <a:spAutoFit/>
          </a:bodyPr>
          <a:lstStyle/>
          <a:p>
            <a:r>
              <a:rPr lang="en-US" sz="1600" dirty="0"/>
              <a:t>=Tuned models</a:t>
            </a:r>
          </a:p>
        </p:txBody>
      </p:sp>
      <p:sp>
        <p:nvSpPr>
          <p:cNvPr id="11" name="Rectangle 10"/>
          <p:cNvSpPr/>
          <p:nvPr/>
        </p:nvSpPr>
        <p:spPr>
          <a:xfrm>
            <a:off x="7393163" y="1145286"/>
            <a:ext cx="296465" cy="4671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33005" y="65219"/>
            <a:ext cx="1017200" cy="1017200"/>
          </a:xfrm>
          <a:prstGeom prst="rect">
            <a:avLst/>
          </a:prstGeom>
        </p:spPr>
      </p:pic>
      <p:sp>
        <p:nvSpPr>
          <p:cNvPr id="18" name="Rectangle 17"/>
          <p:cNvSpPr/>
          <p:nvPr/>
        </p:nvSpPr>
        <p:spPr>
          <a:xfrm>
            <a:off x="5967950" y="3303050"/>
            <a:ext cx="480265" cy="288077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779374" y="1327676"/>
            <a:ext cx="6467483" cy="1015663"/>
          </a:xfrm>
          <a:prstGeom prst="rect">
            <a:avLst/>
          </a:prstGeom>
          <a:noFill/>
        </p:spPr>
        <p:txBody>
          <a:bodyPr wrap="square" rtlCol="0">
            <a:spAutoFit/>
          </a:bodyPr>
          <a:lstStyle/>
          <a:p>
            <a:pPr marL="285750" indent="-285750">
              <a:buFont typeface="Arial" panose="020B0604020202020204" pitchFamily="34" charset="0"/>
              <a:buChar char="•"/>
            </a:pPr>
            <a:r>
              <a:rPr lang="en-US" sz="2000" dirty="0" smtClean="0"/>
              <a:t>Increased RMSSR for longline and bottom trawl survey with the addition of the beach seine survey index</a:t>
            </a:r>
          </a:p>
          <a:p>
            <a:pPr marL="285750" indent="-285750">
              <a:buFont typeface="Arial" panose="020B0604020202020204" pitchFamily="34" charset="0"/>
              <a:buChar char="•"/>
            </a:pPr>
            <a:r>
              <a:rPr lang="en-US" sz="2000" dirty="0" smtClean="0"/>
              <a:t>RMSSR &gt; 1 indicates possible </a:t>
            </a:r>
            <a:r>
              <a:rPr lang="en-US" sz="2000" dirty="0" err="1" smtClean="0"/>
              <a:t>underfitting</a:t>
            </a:r>
            <a:r>
              <a:rPr lang="en-US" sz="2000" dirty="0" smtClean="0"/>
              <a:t>, &lt; 1 overfitting.</a:t>
            </a:r>
          </a:p>
        </p:txBody>
      </p:sp>
    </p:spTree>
    <p:extLst>
      <p:ext uri="{BB962C8B-B14F-4D97-AF65-F5344CB8AC3E}">
        <p14:creationId xmlns:p14="http://schemas.microsoft.com/office/powerpoint/2010/main" val="3273924751"/>
      </p:ext>
    </p:extLst>
  </p:cSld>
  <p:clrMapOvr>
    <a:masterClrMapping/>
  </p:clrMapOvr>
  <p:extLst mod="1">
    <p:ext uri="{6950BFC3-D8DA-4A85-94F7-54DA5524770B}">
      <p188:commentRel xmlns="" xmlns:p188="http://schemas.microsoft.com/office/powerpoint/2018/8/main" r:id="rId4"/>
    </p:ext>
  </p:extLs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2"/>
          <a:stretch>
            <a:fillRect/>
          </a:stretch>
        </p:blipFill>
        <p:spPr>
          <a:xfrm>
            <a:off x="1173996" y="2795175"/>
            <a:ext cx="6796007" cy="3854710"/>
          </a:xfrm>
          <a:prstGeom prst="rect">
            <a:avLst/>
          </a:prstGeom>
        </p:spPr>
      </p:pic>
      <p:sp>
        <p:nvSpPr>
          <p:cNvPr id="2" name="Title 1"/>
          <p:cNvSpPr>
            <a:spLocks noGrp="1"/>
          </p:cNvSpPr>
          <p:nvPr>
            <p:ph type="title"/>
          </p:nvPr>
        </p:nvSpPr>
        <p:spPr>
          <a:xfrm>
            <a:off x="0" y="2113"/>
            <a:ext cx="7886700" cy="1325563"/>
          </a:xfrm>
        </p:spPr>
        <p:txBody>
          <a:bodyPr/>
          <a:lstStyle/>
          <a:p>
            <a:r>
              <a:rPr lang="en-US" dirty="0"/>
              <a:t>Model evaluation</a:t>
            </a:r>
          </a:p>
        </p:txBody>
      </p:sp>
      <p:sp>
        <p:nvSpPr>
          <p:cNvPr id="9" name="Rectangle 8"/>
          <p:cNvSpPr/>
          <p:nvPr/>
        </p:nvSpPr>
        <p:spPr>
          <a:xfrm>
            <a:off x="5964340" y="3341673"/>
            <a:ext cx="489803" cy="287314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7687929" y="1184811"/>
            <a:ext cx="1454372" cy="338554"/>
          </a:xfrm>
          <a:prstGeom prst="rect">
            <a:avLst/>
          </a:prstGeom>
          <a:noFill/>
        </p:spPr>
        <p:txBody>
          <a:bodyPr wrap="none" rtlCol="0">
            <a:spAutoFit/>
          </a:bodyPr>
          <a:lstStyle/>
          <a:p>
            <a:r>
              <a:rPr lang="en-US" sz="1600" dirty="0"/>
              <a:t>=Tuned models</a:t>
            </a:r>
          </a:p>
        </p:txBody>
      </p:sp>
      <p:sp>
        <p:nvSpPr>
          <p:cNvPr id="11" name="Rectangle 10"/>
          <p:cNvSpPr/>
          <p:nvPr/>
        </p:nvSpPr>
        <p:spPr>
          <a:xfrm>
            <a:off x="7393163" y="1145286"/>
            <a:ext cx="296465" cy="4671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33005" y="65219"/>
            <a:ext cx="1017200" cy="1017200"/>
          </a:xfrm>
          <a:prstGeom prst="rect">
            <a:avLst/>
          </a:prstGeom>
        </p:spPr>
      </p:pic>
      <p:sp>
        <p:nvSpPr>
          <p:cNvPr id="18" name="Rectangle 17"/>
          <p:cNvSpPr/>
          <p:nvPr/>
        </p:nvSpPr>
        <p:spPr>
          <a:xfrm>
            <a:off x="7208028" y="3341673"/>
            <a:ext cx="489803" cy="287314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856281" y="1523365"/>
            <a:ext cx="5925340" cy="707886"/>
          </a:xfrm>
          <a:prstGeom prst="rect">
            <a:avLst/>
          </a:prstGeom>
          <a:noFill/>
        </p:spPr>
        <p:txBody>
          <a:bodyPr wrap="none" rtlCol="0">
            <a:spAutoFit/>
          </a:bodyPr>
          <a:lstStyle/>
          <a:p>
            <a:pPr marL="285750" indent="-285750">
              <a:buFont typeface="Arial" panose="020B0604020202020204" pitchFamily="34" charset="0"/>
              <a:buChar char="•"/>
            </a:pPr>
            <a:r>
              <a:rPr lang="en-US" sz="2000" dirty="0" smtClean="0"/>
              <a:t>Positive bias in SSB for all models except 21.5c</a:t>
            </a:r>
          </a:p>
          <a:p>
            <a:pPr marL="285750" indent="-285750">
              <a:buFont typeface="Arial" panose="020B0604020202020204" pitchFamily="34" charset="0"/>
              <a:buChar char="•"/>
            </a:pPr>
            <a:r>
              <a:rPr lang="en-US" sz="2000" dirty="0" err="1" smtClean="0"/>
              <a:t>Mohn’s</a:t>
            </a:r>
            <a:r>
              <a:rPr lang="en-US" sz="2000" dirty="0" smtClean="0"/>
              <a:t> Rho within acceptable bounds for all models</a:t>
            </a:r>
            <a:endParaRPr lang="en-US" sz="2000" dirty="0"/>
          </a:p>
        </p:txBody>
      </p:sp>
    </p:spTree>
    <p:extLst>
      <p:ext uri="{BB962C8B-B14F-4D97-AF65-F5344CB8AC3E}">
        <p14:creationId xmlns:p14="http://schemas.microsoft.com/office/powerpoint/2010/main" val="1085399187"/>
      </p:ext>
    </p:extLst>
  </p:cSld>
  <p:clrMapOvr>
    <a:masterClrMapping/>
  </p:clrMapOvr>
  <p:extLst mod="1">
    <p:ext uri="{6950BFC3-D8DA-4A85-94F7-54DA5524770B}">
      <p188:commentRel xmlns="" xmlns:p188="http://schemas.microsoft.com/office/powerpoint/2018/8/main" r:id="rId4"/>
    </p:ext>
  </p:extLs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p:cNvPicPr>
            <a:picLocks noChangeAspect="1"/>
          </p:cNvPicPr>
          <p:nvPr/>
        </p:nvPicPr>
        <p:blipFill>
          <a:blip r:embed="rId3"/>
          <a:stretch>
            <a:fillRect/>
          </a:stretch>
        </p:blipFill>
        <p:spPr>
          <a:xfrm>
            <a:off x="909414" y="2611463"/>
            <a:ext cx="7332816" cy="4152990"/>
          </a:xfrm>
          <a:prstGeom prst="rect">
            <a:avLst/>
          </a:prstGeom>
        </p:spPr>
      </p:pic>
      <p:sp>
        <p:nvSpPr>
          <p:cNvPr id="2" name="Title 1"/>
          <p:cNvSpPr>
            <a:spLocks noGrp="1"/>
          </p:cNvSpPr>
          <p:nvPr>
            <p:ph type="title"/>
          </p:nvPr>
        </p:nvSpPr>
        <p:spPr>
          <a:xfrm>
            <a:off x="0" y="2113"/>
            <a:ext cx="7886700" cy="1325563"/>
          </a:xfrm>
        </p:spPr>
        <p:txBody>
          <a:bodyPr/>
          <a:lstStyle/>
          <a:p>
            <a:r>
              <a:rPr lang="en-US" dirty="0"/>
              <a:t>Model evaluation</a:t>
            </a:r>
          </a:p>
        </p:txBody>
      </p:sp>
      <p:sp>
        <p:nvSpPr>
          <p:cNvPr id="10" name="TextBox 9"/>
          <p:cNvSpPr txBox="1"/>
          <p:nvPr/>
        </p:nvSpPr>
        <p:spPr>
          <a:xfrm>
            <a:off x="7687929" y="1184811"/>
            <a:ext cx="1454372" cy="338554"/>
          </a:xfrm>
          <a:prstGeom prst="rect">
            <a:avLst/>
          </a:prstGeom>
          <a:noFill/>
        </p:spPr>
        <p:txBody>
          <a:bodyPr wrap="none" rtlCol="0">
            <a:spAutoFit/>
          </a:bodyPr>
          <a:lstStyle/>
          <a:p>
            <a:r>
              <a:rPr lang="en-US" sz="1600" dirty="0"/>
              <a:t>=Tuned models</a:t>
            </a:r>
          </a:p>
        </p:txBody>
      </p:sp>
      <p:sp>
        <p:nvSpPr>
          <p:cNvPr id="11" name="Rectangle 10"/>
          <p:cNvSpPr/>
          <p:nvPr/>
        </p:nvSpPr>
        <p:spPr>
          <a:xfrm>
            <a:off x="7393163" y="1145286"/>
            <a:ext cx="296465" cy="4671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33005" y="65219"/>
            <a:ext cx="1017200" cy="1017200"/>
          </a:xfrm>
          <a:prstGeom prst="rect">
            <a:avLst/>
          </a:prstGeom>
        </p:spPr>
      </p:pic>
      <p:sp>
        <p:nvSpPr>
          <p:cNvPr id="24" name="Rectangle 23"/>
          <p:cNvSpPr/>
          <p:nvPr/>
        </p:nvSpPr>
        <p:spPr>
          <a:xfrm>
            <a:off x="5580236" y="3209820"/>
            <a:ext cx="412399" cy="308148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6829102" y="3209820"/>
            <a:ext cx="412399" cy="308148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431094" y="1327208"/>
            <a:ext cx="6814686" cy="1015663"/>
          </a:xfrm>
          <a:prstGeom prst="rect">
            <a:avLst/>
          </a:prstGeom>
          <a:noFill/>
        </p:spPr>
        <p:txBody>
          <a:bodyPr wrap="none" rtlCol="0">
            <a:spAutoFit/>
          </a:bodyPr>
          <a:lstStyle/>
          <a:p>
            <a:pPr marL="285750" indent="-285750">
              <a:buFont typeface="Arial" panose="020B0604020202020204" pitchFamily="34" charset="0"/>
              <a:buChar char="•"/>
            </a:pPr>
            <a:r>
              <a:rPr lang="en-US" sz="2000" dirty="0" smtClean="0"/>
              <a:t>Very high survey catchability in 21.5 series and tuned models</a:t>
            </a:r>
          </a:p>
          <a:p>
            <a:pPr marL="742950" lvl="1" indent="-285750">
              <a:buFont typeface="Arial" panose="020B0604020202020204" pitchFamily="34" charset="0"/>
              <a:buChar char="•"/>
            </a:pPr>
            <a:r>
              <a:rPr lang="en-US" sz="2000" dirty="0" smtClean="0"/>
              <a:t>Unreasonable?</a:t>
            </a:r>
          </a:p>
          <a:p>
            <a:pPr marL="285750" indent="-285750">
              <a:buFont typeface="Arial" panose="020B0604020202020204" pitchFamily="34" charset="0"/>
              <a:buChar char="•"/>
            </a:pPr>
            <a:r>
              <a:rPr lang="en-US" sz="2000" dirty="0" smtClean="0"/>
              <a:t>Minimum M between 0.40 and 0.47 for all models</a:t>
            </a:r>
          </a:p>
        </p:txBody>
      </p:sp>
    </p:spTree>
    <p:extLst>
      <p:ext uri="{BB962C8B-B14F-4D97-AF65-F5344CB8AC3E}">
        <p14:creationId xmlns:p14="http://schemas.microsoft.com/office/powerpoint/2010/main" val="2972184959"/>
      </p:ext>
    </p:extLst>
  </p:cSld>
  <p:clrMapOvr>
    <a:masterClrMapping/>
  </p:clrMapOvr>
  <p:extLst mod="1">
    <p:ext uri="{6950BFC3-D8DA-4A85-94F7-54DA5524770B}">
      <p188:commentRel xmlns="" xmlns:p188="http://schemas.microsoft.com/office/powerpoint/2018/8/main" r:id="rId5"/>
    </p:ext>
  </p:extLs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204" y="99520"/>
            <a:ext cx="7886700" cy="1153840"/>
          </a:xfrm>
        </p:spPr>
        <p:txBody>
          <a:bodyPr>
            <a:normAutofit fontScale="90000"/>
          </a:bodyPr>
          <a:lstStyle/>
          <a:p>
            <a:r>
              <a:rPr lang="en-US" dirty="0" smtClean="0"/>
              <a:t>Last year’s accepted model features</a:t>
            </a:r>
            <a:endParaRPr lang="en-US" dirty="0"/>
          </a:p>
        </p:txBody>
      </p:sp>
      <p:sp>
        <p:nvSpPr>
          <p:cNvPr id="3" name="Content Placeholder 2"/>
          <p:cNvSpPr>
            <a:spLocks noGrp="1"/>
          </p:cNvSpPr>
          <p:nvPr>
            <p:ph idx="1"/>
          </p:nvPr>
        </p:nvSpPr>
        <p:spPr>
          <a:xfrm>
            <a:off x="495788" y="1309808"/>
            <a:ext cx="7886700" cy="5412267"/>
          </a:xfrm>
        </p:spPr>
        <p:txBody>
          <a:bodyPr>
            <a:normAutofit fontScale="77500" lnSpcReduction="20000"/>
          </a:bodyPr>
          <a:lstStyle/>
          <a:p>
            <a:r>
              <a:rPr lang="en-US" dirty="0" smtClean="0"/>
              <a:t>1-10</a:t>
            </a:r>
            <a:r>
              <a:rPr lang="en-US" dirty="0"/>
              <a:t>+ age </a:t>
            </a:r>
            <a:r>
              <a:rPr lang="en-US" dirty="0" smtClean="0"/>
              <a:t>bins</a:t>
            </a:r>
          </a:p>
          <a:p>
            <a:r>
              <a:rPr lang="en-US" dirty="0" smtClean="0"/>
              <a:t> </a:t>
            </a:r>
            <a:r>
              <a:rPr lang="en-US" dirty="0"/>
              <a:t>1-117+cm length bins</a:t>
            </a:r>
          </a:p>
          <a:p>
            <a:pPr marL="0" indent="0">
              <a:buNone/>
              <a:defRPr/>
            </a:pPr>
            <a:r>
              <a:rPr lang="en-US" dirty="0"/>
              <a:t>Key estimated parameters:</a:t>
            </a:r>
          </a:p>
          <a:p>
            <a:pPr lvl="1" fontAlgn="auto">
              <a:spcAft>
                <a:spcPts val="0"/>
              </a:spcAft>
              <a:defRPr/>
            </a:pPr>
            <a:r>
              <a:rPr lang="en-US" dirty="0"/>
              <a:t>M lognormal prior, mean </a:t>
            </a:r>
            <a:r>
              <a:rPr lang="en-US" dirty="0" smtClean="0"/>
              <a:t>-0.81, </a:t>
            </a:r>
            <a:r>
              <a:rPr lang="en-US" dirty="0"/>
              <a:t>CV </a:t>
            </a:r>
            <a:r>
              <a:rPr lang="en-US" dirty="0" smtClean="0"/>
              <a:t>0.41</a:t>
            </a:r>
            <a:endParaRPr lang="en-US" dirty="0"/>
          </a:p>
          <a:p>
            <a:pPr lvl="1" fontAlgn="auto">
              <a:spcAft>
                <a:spcPts val="0"/>
              </a:spcAft>
              <a:defRPr/>
            </a:pPr>
            <a:r>
              <a:rPr lang="en-US" dirty="0"/>
              <a:t>Survey catchability uninformative prior</a:t>
            </a:r>
          </a:p>
          <a:p>
            <a:pPr lvl="1" fontAlgn="auto">
              <a:spcAft>
                <a:spcPts val="0"/>
              </a:spcAft>
              <a:defRPr/>
            </a:pPr>
            <a:r>
              <a:rPr lang="en-US" dirty="0"/>
              <a:t>M anomaly for the 2014-2016 period</a:t>
            </a:r>
          </a:p>
          <a:p>
            <a:pPr marL="0" indent="0">
              <a:buNone/>
              <a:defRPr/>
            </a:pPr>
            <a:r>
              <a:rPr lang="en-US" dirty="0"/>
              <a:t>Stock recruitment relationship: </a:t>
            </a:r>
            <a:r>
              <a:rPr lang="en-US" dirty="0" err="1"/>
              <a:t>Beverton</a:t>
            </a:r>
            <a:r>
              <a:rPr lang="en-US" dirty="0"/>
              <a:t>-Holt </a:t>
            </a:r>
          </a:p>
          <a:p>
            <a:pPr lvl="1" fontAlgn="auto">
              <a:spcAft>
                <a:spcPts val="0"/>
              </a:spcAft>
              <a:defRPr/>
            </a:pPr>
            <a:r>
              <a:rPr lang="el-GR" dirty="0"/>
              <a:t>σ</a:t>
            </a:r>
            <a:r>
              <a:rPr lang="en-US" baseline="-25000" dirty="0"/>
              <a:t>R </a:t>
            </a:r>
            <a:r>
              <a:rPr lang="en-US" dirty="0"/>
              <a:t>= 0.44, steepness = 1.0</a:t>
            </a:r>
          </a:p>
          <a:p>
            <a:pPr marL="0" indent="0">
              <a:buNone/>
              <a:defRPr/>
            </a:pPr>
            <a:r>
              <a:rPr lang="en-US" dirty="0"/>
              <a:t>Growth</a:t>
            </a:r>
          </a:p>
          <a:p>
            <a:pPr lvl="1" fontAlgn="auto">
              <a:spcAft>
                <a:spcPts val="0"/>
              </a:spcAft>
              <a:defRPr/>
            </a:pPr>
            <a:r>
              <a:rPr lang="en-US" dirty="0"/>
              <a:t>Three-parameter von </a:t>
            </a:r>
            <a:r>
              <a:rPr lang="en-US" dirty="0" err="1"/>
              <a:t>Bertalanffy</a:t>
            </a:r>
            <a:r>
              <a:rPr lang="en-US" dirty="0"/>
              <a:t> growth (informative priors based on 2007-2018 survey size at age data</a:t>
            </a:r>
          </a:p>
          <a:p>
            <a:pPr marL="0" indent="0">
              <a:buNone/>
              <a:defRPr/>
            </a:pPr>
            <a:r>
              <a:rPr lang="en-US" dirty="0"/>
              <a:t>Selectivity: length-based double normal </a:t>
            </a:r>
          </a:p>
          <a:p>
            <a:pPr lvl="1" fontAlgn="auto">
              <a:spcAft>
                <a:spcPts val="0"/>
              </a:spcAft>
              <a:defRPr/>
            </a:pPr>
            <a:r>
              <a:rPr lang="en-US" dirty="0"/>
              <a:t>Different periods for bottom trawl survey</a:t>
            </a:r>
          </a:p>
          <a:p>
            <a:pPr lvl="1" fontAlgn="auto">
              <a:spcAft>
                <a:spcPts val="0"/>
              </a:spcAft>
              <a:defRPr/>
            </a:pPr>
            <a:r>
              <a:rPr lang="en-US" dirty="0"/>
              <a:t>L</a:t>
            </a:r>
            <a:r>
              <a:rPr lang="en-US" dirty="0" smtClean="0"/>
              <a:t>ongline </a:t>
            </a:r>
            <a:r>
              <a:rPr lang="en-US" dirty="0"/>
              <a:t>and trawl </a:t>
            </a:r>
          </a:p>
          <a:p>
            <a:pPr lvl="2" fontAlgn="auto">
              <a:spcAft>
                <a:spcPts val="0"/>
              </a:spcAft>
              <a:defRPr/>
            </a:pPr>
            <a:r>
              <a:rPr lang="en-US" dirty="0"/>
              <a:t>pre-1990 annually varying</a:t>
            </a:r>
          </a:p>
          <a:p>
            <a:pPr lvl="2" fontAlgn="auto">
              <a:spcAft>
                <a:spcPts val="0"/>
              </a:spcAft>
              <a:defRPr/>
            </a:pPr>
            <a:r>
              <a:rPr lang="en-US" dirty="0"/>
              <a:t>b</a:t>
            </a:r>
            <a:r>
              <a:rPr lang="en-US" dirty="0" smtClean="0"/>
              <a:t>locks </a:t>
            </a:r>
            <a:r>
              <a:rPr lang="en-US" dirty="0"/>
              <a:t>for post-1990</a:t>
            </a:r>
          </a:p>
          <a:p>
            <a:pPr marL="0" indent="0">
              <a:buNone/>
              <a:defRPr/>
            </a:pPr>
            <a:r>
              <a:rPr lang="en-US" dirty="0"/>
              <a:t>Longline survey catchability </a:t>
            </a:r>
          </a:p>
          <a:p>
            <a:pPr lvl="1" fontAlgn="auto">
              <a:spcAft>
                <a:spcPts val="0"/>
              </a:spcAft>
              <a:defRPr/>
            </a:pPr>
            <a:r>
              <a:rPr lang="en-US" dirty="0"/>
              <a:t>scaled to CFSR temperatures for 0-10 cm Pacific cod mean depth</a:t>
            </a:r>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16753" y="914400"/>
            <a:ext cx="2520435" cy="1024539"/>
          </a:xfrm>
          <a:prstGeom prst="rect">
            <a:avLst/>
          </a:prstGeom>
        </p:spPr>
      </p:pic>
    </p:spTree>
    <p:extLst>
      <p:ext uri="{BB962C8B-B14F-4D97-AF65-F5344CB8AC3E}">
        <p14:creationId xmlns:p14="http://schemas.microsoft.com/office/powerpoint/2010/main" val="222437150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2"/>
          <a:stretch>
            <a:fillRect/>
          </a:stretch>
        </p:blipFill>
        <p:spPr>
          <a:xfrm>
            <a:off x="1232120" y="2947027"/>
            <a:ext cx="6695268" cy="3849576"/>
          </a:xfrm>
          <a:prstGeom prst="rect">
            <a:avLst/>
          </a:prstGeom>
        </p:spPr>
      </p:pic>
      <p:sp>
        <p:nvSpPr>
          <p:cNvPr id="2" name="Title 1"/>
          <p:cNvSpPr>
            <a:spLocks noGrp="1"/>
          </p:cNvSpPr>
          <p:nvPr>
            <p:ph type="title"/>
          </p:nvPr>
        </p:nvSpPr>
        <p:spPr>
          <a:xfrm>
            <a:off x="0" y="2113"/>
            <a:ext cx="7886700" cy="1325563"/>
          </a:xfrm>
        </p:spPr>
        <p:txBody>
          <a:bodyPr/>
          <a:lstStyle/>
          <a:p>
            <a:r>
              <a:rPr lang="en-US" dirty="0"/>
              <a:t>Model evaluation</a:t>
            </a:r>
          </a:p>
        </p:txBody>
      </p:sp>
      <p:sp>
        <p:nvSpPr>
          <p:cNvPr id="10" name="TextBox 9"/>
          <p:cNvSpPr txBox="1"/>
          <p:nvPr/>
        </p:nvSpPr>
        <p:spPr>
          <a:xfrm>
            <a:off x="7687929" y="1184811"/>
            <a:ext cx="1454372" cy="338554"/>
          </a:xfrm>
          <a:prstGeom prst="rect">
            <a:avLst/>
          </a:prstGeom>
          <a:noFill/>
        </p:spPr>
        <p:txBody>
          <a:bodyPr wrap="none" rtlCol="0">
            <a:spAutoFit/>
          </a:bodyPr>
          <a:lstStyle/>
          <a:p>
            <a:r>
              <a:rPr lang="en-US" sz="1600" dirty="0"/>
              <a:t>=Tuned models</a:t>
            </a:r>
          </a:p>
        </p:txBody>
      </p:sp>
      <p:sp>
        <p:nvSpPr>
          <p:cNvPr id="11" name="Rectangle 10"/>
          <p:cNvSpPr/>
          <p:nvPr/>
        </p:nvSpPr>
        <p:spPr>
          <a:xfrm>
            <a:off x="7393163" y="1145286"/>
            <a:ext cx="296465" cy="4671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5300278" y="3487120"/>
            <a:ext cx="503841" cy="290218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33005" y="65219"/>
            <a:ext cx="1017200" cy="1017200"/>
          </a:xfrm>
          <a:prstGeom prst="rect">
            <a:avLst/>
          </a:prstGeom>
        </p:spPr>
      </p:pic>
      <p:sp>
        <p:nvSpPr>
          <p:cNvPr id="18" name="Rectangle 17"/>
          <p:cNvSpPr/>
          <p:nvPr/>
        </p:nvSpPr>
        <p:spPr>
          <a:xfrm>
            <a:off x="6361912" y="3487120"/>
            <a:ext cx="503841" cy="290218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312005" y="1487119"/>
            <a:ext cx="8229600" cy="1015663"/>
          </a:xfrm>
          <a:prstGeom prst="rect">
            <a:avLst/>
          </a:prstGeom>
          <a:noFill/>
        </p:spPr>
        <p:txBody>
          <a:bodyPr wrap="square" rtlCol="0">
            <a:spAutoFit/>
          </a:bodyPr>
          <a:lstStyle/>
          <a:p>
            <a:pPr marL="285750" indent="-285750">
              <a:buFont typeface="Arial" panose="020B0604020202020204" pitchFamily="34" charset="0"/>
              <a:buChar char="•"/>
            </a:pPr>
            <a:r>
              <a:rPr lang="en-US" sz="2000" dirty="0" smtClean="0"/>
              <a:t>Unfished spawning biomass similar for all 21.1 series models</a:t>
            </a:r>
          </a:p>
          <a:p>
            <a:pPr marL="285750" indent="-285750">
              <a:buFont typeface="Arial" panose="020B0604020202020204" pitchFamily="34" charset="0"/>
              <a:buChar char="•"/>
            </a:pPr>
            <a:r>
              <a:rPr lang="en-US" sz="2000" dirty="0" smtClean="0"/>
              <a:t>Lower uncertainty for reference points in models with beach seine index </a:t>
            </a:r>
          </a:p>
          <a:p>
            <a:pPr marL="285750" indent="-285750">
              <a:buFont typeface="Arial" panose="020B0604020202020204" pitchFamily="34" charset="0"/>
              <a:buChar char="•"/>
            </a:pPr>
            <a:r>
              <a:rPr lang="en-US" sz="2000" dirty="0" smtClean="0"/>
              <a:t>All models agree with increasing spawning biomass in 2022</a:t>
            </a:r>
          </a:p>
        </p:txBody>
      </p:sp>
    </p:spTree>
    <p:extLst>
      <p:ext uri="{BB962C8B-B14F-4D97-AF65-F5344CB8AC3E}">
        <p14:creationId xmlns:p14="http://schemas.microsoft.com/office/powerpoint/2010/main" val="3854005804"/>
      </p:ext>
    </p:extLst>
  </p:cSld>
  <p:clrMapOvr>
    <a:masterClrMapping/>
  </p:clrMapOvr>
  <p:extLst mod="1">
    <p:ext uri="{6950BFC3-D8DA-4A85-94F7-54DA5524770B}">
      <p188:commentRel xmlns="" xmlns:p188="http://schemas.microsoft.com/office/powerpoint/2018/8/main" r:id="rId4"/>
    </p:ext>
  </p:extLs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3"/>
          <p:cNvPicPr>
            <a:picLocks noChangeAspect="1"/>
          </p:cNvPicPr>
          <p:nvPr/>
        </p:nvPicPr>
        <p:blipFill>
          <a:blip r:embed="rId2"/>
          <a:stretch>
            <a:fillRect/>
          </a:stretch>
        </p:blipFill>
        <p:spPr>
          <a:xfrm>
            <a:off x="162535" y="1832212"/>
            <a:ext cx="3587935" cy="2185205"/>
          </a:xfrm>
          <a:prstGeom prst="rect">
            <a:avLst/>
          </a:prstGeom>
        </p:spPr>
      </p:pic>
      <p:pic>
        <p:nvPicPr>
          <p:cNvPr id="30" name="Picture 29"/>
          <p:cNvPicPr>
            <a:picLocks noChangeAspect="1"/>
          </p:cNvPicPr>
          <p:nvPr/>
        </p:nvPicPr>
        <p:blipFill>
          <a:blip r:embed="rId3"/>
          <a:stretch>
            <a:fillRect/>
          </a:stretch>
        </p:blipFill>
        <p:spPr>
          <a:xfrm>
            <a:off x="4757318" y="4095226"/>
            <a:ext cx="3588159" cy="2156713"/>
          </a:xfrm>
          <a:prstGeom prst="rect">
            <a:avLst/>
          </a:prstGeom>
        </p:spPr>
      </p:pic>
      <p:pic>
        <p:nvPicPr>
          <p:cNvPr id="29" name="Picture 28"/>
          <p:cNvPicPr>
            <a:picLocks noChangeAspect="1"/>
          </p:cNvPicPr>
          <p:nvPr/>
        </p:nvPicPr>
        <p:blipFill>
          <a:blip r:embed="rId4"/>
          <a:stretch>
            <a:fillRect/>
          </a:stretch>
        </p:blipFill>
        <p:spPr>
          <a:xfrm>
            <a:off x="132960" y="4102370"/>
            <a:ext cx="3588161" cy="2156714"/>
          </a:xfrm>
          <a:prstGeom prst="rect">
            <a:avLst/>
          </a:prstGeom>
        </p:spPr>
      </p:pic>
      <p:pic>
        <p:nvPicPr>
          <p:cNvPr id="28" name="Picture 27"/>
          <p:cNvPicPr>
            <a:picLocks noChangeAspect="1"/>
          </p:cNvPicPr>
          <p:nvPr/>
        </p:nvPicPr>
        <p:blipFill>
          <a:blip r:embed="rId5"/>
          <a:stretch>
            <a:fillRect/>
          </a:stretch>
        </p:blipFill>
        <p:spPr>
          <a:xfrm>
            <a:off x="3864772" y="1842829"/>
            <a:ext cx="2509118" cy="2185205"/>
          </a:xfrm>
          <a:prstGeom prst="rect">
            <a:avLst/>
          </a:prstGeom>
        </p:spPr>
      </p:pic>
      <p:pic>
        <p:nvPicPr>
          <p:cNvPr id="27" name="Picture 26"/>
          <p:cNvPicPr>
            <a:picLocks noChangeAspect="1"/>
          </p:cNvPicPr>
          <p:nvPr/>
        </p:nvPicPr>
        <p:blipFill>
          <a:blip r:embed="rId6"/>
          <a:stretch>
            <a:fillRect/>
          </a:stretch>
        </p:blipFill>
        <p:spPr>
          <a:xfrm>
            <a:off x="6373890" y="1845042"/>
            <a:ext cx="2721837" cy="2185205"/>
          </a:xfrm>
          <a:prstGeom prst="rect">
            <a:avLst/>
          </a:prstGeom>
        </p:spPr>
      </p:pic>
      <p:sp>
        <p:nvSpPr>
          <p:cNvPr id="2" name="Title 1"/>
          <p:cNvSpPr>
            <a:spLocks noGrp="1"/>
          </p:cNvSpPr>
          <p:nvPr>
            <p:ph type="title"/>
          </p:nvPr>
        </p:nvSpPr>
        <p:spPr>
          <a:xfrm>
            <a:off x="122370" y="157162"/>
            <a:ext cx="7886700" cy="1325563"/>
          </a:xfrm>
        </p:spPr>
        <p:txBody>
          <a:bodyPr/>
          <a:lstStyle/>
          <a:p>
            <a:r>
              <a:rPr lang="en-US" dirty="0"/>
              <a:t>Model evaluation</a:t>
            </a:r>
            <a:br>
              <a:rPr lang="en-US" dirty="0"/>
            </a:br>
            <a:r>
              <a:rPr lang="en-US" dirty="0" smtClean="0"/>
              <a:t>Environmental-link </a:t>
            </a:r>
            <a:r>
              <a:rPr lang="en-US" dirty="0"/>
              <a:t>parameters</a:t>
            </a:r>
          </a:p>
        </p:txBody>
      </p:sp>
      <p:sp>
        <p:nvSpPr>
          <p:cNvPr id="17" name="Rectangle 16"/>
          <p:cNvSpPr/>
          <p:nvPr/>
        </p:nvSpPr>
        <p:spPr>
          <a:xfrm>
            <a:off x="2736058" y="2289412"/>
            <a:ext cx="314325" cy="167537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3326108" y="2289412"/>
            <a:ext cx="314325" cy="167537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2102644" y="4484924"/>
            <a:ext cx="314325" cy="16539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3181348" y="4484924"/>
            <a:ext cx="314325" cy="16539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7622986" y="4549220"/>
            <a:ext cx="314325" cy="16539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5280360" y="2310844"/>
            <a:ext cx="314325" cy="134807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5933246" y="2310844"/>
            <a:ext cx="314325" cy="134807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7918379" y="2310844"/>
            <a:ext cx="314325" cy="134807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8637927" y="2310844"/>
            <a:ext cx="314325" cy="134807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p:cNvSpPr txBox="1"/>
          <p:nvPr/>
        </p:nvSpPr>
        <p:spPr>
          <a:xfrm>
            <a:off x="7687929" y="1263395"/>
            <a:ext cx="1454372" cy="338554"/>
          </a:xfrm>
          <a:prstGeom prst="rect">
            <a:avLst/>
          </a:prstGeom>
          <a:noFill/>
        </p:spPr>
        <p:txBody>
          <a:bodyPr wrap="none" rtlCol="0">
            <a:spAutoFit/>
          </a:bodyPr>
          <a:lstStyle/>
          <a:p>
            <a:r>
              <a:rPr lang="en-US" sz="1600" dirty="0"/>
              <a:t>=Tuned models</a:t>
            </a:r>
          </a:p>
        </p:txBody>
      </p:sp>
      <p:sp>
        <p:nvSpPr>
          <p:cNvPr id="32" name="Rectangle 31"/>
          <p:cNvSpPr/>
          <p:nvPr/>
        </p:nvSpPr>
        <p:spPr>
          <a:xfrm>
            <a:off x="7393163" y="1223870"/>
            <a:ext cx="296465" cy="4671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033005" y="65219"/>
            <a:ext cx="1017200" cy="1017200"/>
          </a:xfrm>
          <a:prstGeom prst="rect">
            <a:avLst/>
          </a:prstGeom>
        </p:spPr>
      </p:pic>
    </p:spTree>
    <p:extLst>
      <p:ext uri="{BB962C8B-B14F-4D97-AF65-F5344CB8AC3E}">
        <p14:creationId xmlns:p14="http://schemas.microsoft.com/office/powerpoint/2010/main" val="285518239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3"/>
          <p:cNvPicPr>
            <a:picLocks noChangeAspect="1"/>
          </p:cNvPicPr>
          <p:nvPr/>
        </p:nvPicPr>
        <p:blipFill>
          <a:blip r:embed="rId2"/>
          <a:stretch>
            <a:fillRect/>
          </a:stretch>
        </p:blipFill>
        <p:spPr>
          <a:xfrm>
            <a:off x="1324466" y="2797294"/>
            <a:ext cx="6512714" cy="3966520"/>
          </a:xfrm>
          <a:prstGeom prst="rect">
            <a:avLst/>
          </a:prstGeom>
        </p:spPr>
      </p:pic>
      <p:sp>
        <p:nvSpPr>
          <p:cNvPr id="2" name="Title 1"/>
          <p:cNvSpPr>
            <a:spLocks noGrp="1"/>
          </p:cNvSpPr>
          <p:nvPr>
            <p:ph type="title"/>
          </p:nvPr>
        </p:nvSpPr>
        <p:spPr>
          <a:xfrm>
            <a:off x="122370" y="157162"/>
            <a:ext cx="7886700" cy="1325563"/>
          </a:xfrm>
        </p:spPr>
        <p:txBody>
          <a:bodyPr/>
          <a:lstStyle/>
          <a:p>
            <a:r>
              <a:rPr lang="en-US" dirty="0"/>
              <a:t>Model evaluation</a:t>
            </a:r>
            <a:br>
              <a:rPr lang="en-US" dirty="0"/>
            </a:br>
            <a:r>
              <a:rPr lang="en-US" dirty="0"/>
              <a:t>Environmental-link parameters</a:t>
            </a:r>
          </a:p>
        </p:txBody>
      </p:sp>
      <p:sp>
        <p:nvSpPr>
          <p:cNvPr id="17" name="Rectangle 16"/>
          <p:cNvSpPr/>
          <p:nvPr/>
        </p:nvSpPr>
        <p:spPr>
          <a:xfrm>
            <a:off x="6004733" y="3629974"/>
            <a:ext cx="520031" cy="30107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p:cNvSpPr txBox="1"/>
          <p:nvPr/>
        </p:nvSpPr>
        <p:spPr>
          <a:xfrm>
            <a:off x="7687929" y="1263395"/>
            <a:ext cx="1454372" cy="338554"/>
          </a:xfrm>
          <a:prstGeom prst="rect">
            <a:avLst/>
          </a:prstGeom>
          <a:noFill/>
        </p:spPr>
        <p:txBody>
          <a:bodyPr wrap="none" rtlCol="0">
            <a:spAutoFit/>
          </a:bodyPr>
          <a:lstStyle/>
          <a:p>
            <a:r>
              <a:rPr lang="en-US" sz="1600" dirty="0"/>
              <a:t>=Tuned models</a:t>
            </a:r>
          </a:p>
        </p:txBody>
      </p:sp>
      <p:sp>
        <p:nvSpPr>
          <p:cNvPr id="32" name="Rectangle 31"/>
          <p:cNvSpPr/>
          <p:nvPr/>
        </p:nvSpPr>
        <p:spPr>
          <a:xfrm>
            <a:off x="7393163" y="1223870"/>
            <a:ext cx="296465" cy="4671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33005" y="65219"/>
            <a:ext cx="1017200" cy="1017200"/>
          </a:xfrm>
          <a:prstGeom prst="rect">
            <a:avLst/>
          </a:prstGeom>
        </p:spPr>
      </p:pic>
      <p:sp>
        <p:nvSpPr>
          <p:cNvPr id="26" name="Rectangle 25"/>
          <p:cNvSpPr/>
          <p:nvPr/>
        </p:nvSpPr>
        <p:spPr>
          <a:xfrm>
            <a:off x="7098266" y="3629974"/>
            <a:ext cx="520031" cy="30107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62416" y="1898316"/>
            <a:ext cx="8479189" cy="707886"/>
          </a:xfrm>
          <a:prstGeom prst="rect">
            <a:avLst/>
          </a:prstGeom>
          <a:noFill/>
        </p:spPr>
        <p:txBody>
          <a:bodyPr wrap="square" rtlCol="0">
            <a:spAutoFit/>
          </a:bodyPr>
          <a:lstStyle/>
          <a:p>
            <a:pPr marL="342900" indent="-342900">
              <a:buFont typeface="Arial" panose="020B0604020202020204" pitchFamily="34" charset="0"/>
              <a:buChar char="•"/>
            </a:pPr>
            <a:r>
              <a:rPr lang="en-US" sz="2000" dirty="0" smtClean="0"/>
              <a:t>Re-weighting resulted in less influence of temperature on longline survey catchability </a:t>
            </a:r>
          </a:p>
        </p:txBody>
      </p:sp>
    </p:spTree>
    <p:extLst>
      <p:ext uri="{BB962C8B-B14F-4D97-AF65-F5344CB8AC3E}">
        <p14:creationId xmlns:p14="http://schemas.microsoft.com/office/powerpoint/2010/main" val="11488870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p:cNvPicPr>
            <a:picLocks noChangeAspect="1"/>
          </p:cNvPicPr>
          <p:nvPr/>
        </p:nvPicPr>
        <p:blipFill>
          <a:blip r:embed="rId2"/>
          <a:stretch>
            <a:fillRect/>
          </a:stretch>
        </p:blipFill>
        <p:spPr>
          <a:xfrm>
            <a:off x="0" y="2806786"/>
            <a:ext cx="4280993" cy="3728341"/>
          </a:xfrm>
          <a:prstGeom prst="rect">
            <a:avLst/>
          </a:prstGeom>
        </p:spPr>
      </p:pic>
      <p:pic>
        <p:nvPicPr>
          <p:cNvPr id="27" name="Picture 26"/>
          <p:cNvPicPr>
            <a:picLocks noChangeAspect="1"/>
          </p:cNvPicPr>
          <p:nvPr/>
        </p:nvPicPr>
        <p:blipFill>
          <a:blip r:embed="rId3"/>
          <a:stretch>
            <a:fillRect/>
          </a:stretch>
        </p:blipFill>
        <p:spPr>
          <a:xfrm>
            <a:off x="4471604" y="2806785"/>
            <a:ext cx="4643929" cy="3728342"/>
          </a:xfrm>
          <a:prstGeom prst="rect">
            <a:avLst/>
          </a:prstGeom>
        </p:spPr>
      </p:pic>
      <p:sp>
        <p:nvSpPr>
          <p:cNvPr id="2" name="Title 1"/>
          <p:cNvSpPr>
            <a:spLocks noGrp="1"/>
          </p:cNvSpPr>
          <p:nvPr>
            <p:ph type="title"/>
          </p:nvPr>
        </p:nvSpPr>
        <p:spPr>
          <a:xfrm>
            <a:off x="122370" y="157162"/>
            <a:ext cx="7886700" cy="1325563"/>
          </a:xfrm>
        </p:spPr>
        <p:txBody>
          <a:bodyPr/>
          <a:lstStyle/>
          <a:p>
            <a:r>
              <a:rPr lang="en-US" dirty="0"/>
              <a:t>Model evaluation</a:t>
            </a:r>
            <a:br>
              <a:rPr lang="en-US" dirty="0"/>
            </a:br>
            <a:r>
              <a:rPr lang="en-US" dirty="0"/>
              <a:t>Environmental-link parameters</a:t>
            </a:r>
          </a:p>
        </p:txBody>
      </p:sp>
      <p:sp>
        <p:nvSpPr>
          <p:cNvPr id="25" name="Rectangle 24"/>
          <p:cNvSpPr/>
          <p:nvPr/>
        </p:nvSpPr>
        <p:spPr>
          <a:xfrm>
            <a:off x="2425386" y="3588765"/>
            <a:ext cx="506073" cy="234111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p:cNvSpPr txBox="1"/>
          <p:nvPr/>
        </p:nvSpPr>
        <p:spPr>
          <a:xfrm>
            <a:off x="7687929" y="1263395"/>
            <a:ext cx="1454372" cy="338554"/>
          </a:xfrm>
          <a:prstGeom prst="rect">
            <a:avLst/>
          </a:prstGeom>
          <a:noFill/>
        </p:spPr>
        <p:txBody>
          <a:bodyPr wrap="none" rtlCol="0">
            <a:spAutoFit/>
          </a:bodyPr>
          <a:lstStyle/>
          <a:p>
            <a:r>
              <a:rPr lang="en-US" sz="1600" dirty="0"/>
              <a:t>=Tuned models</a:t>
            </a:r>
          </a:p>
        </p:txBody>
      </p:sp>
      <p:sp>
        <p:nvSpPr>
          <p:cNvPr id="32" name="Rectangle 31"/>
          <p:cNvSpPr/>
          <p:nvPr/>
        </p:nvSpPr>
        <p:spPr>
          <a:xfrm>
            <a:off x="7393163" y="1223870"/>
            <a:ext cx="296465" cy="4671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33005" y="65219"/>
            <a:ext cx="1017200" cy="1017200"/>
          </a:xfrm>
          <a:prstGeom prst="rect">
            <a:avLst/>
          </a:prstGeom>
        </p:spPr>
      </p:pic>
      <p:sp>
        <p:nvSpPr>
          <p:cNvPr id="26" name="Rectangle 25"/>
          <p:cNvSpPr/>
          <p:nvPr/>
        </p:nvSpPr>
        <p:spPr>
          <a:xfrm>
            <a:off x="3559417" y="3606695"/>
            <a:ext cx="506073" cy="234111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p:nvSpPr>
        <p:spPr>
          <a:xfrm>
            <a:off x="7109450" y="3593248"/>
            <a:ext cx="506073" cy="234111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8355803" y="3606695"/>
            <a:ext cx="506073" cy="234111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379708" y="2210512"/>
            <a:ext cx="5752344" cy="400110"/>
          </a:xfrm>
          <a:prstGeom prst="rect">
            <a:avLst/>
          </a:prstGeom>
          <a:noFill/>
        </p:spPr>
        <p:txBody>
          <a:bodyPr wrap="none" rtlCol="0">
            <a:spAutoFit/>
          </a:bodyPr>
          <a:lstStyle/>
          <a:p>
            <a:pPr marL="285750" indent="-285750">
              <a:buFont typeface="Arial" panose="020B0604020202020204" pitchFamily="34" charset="0"/>
              <a:buChar char="•"/>
            </a:pPr>
            <a:r>
              <a:rPr lang="en-US" sz="2000" dirty="0" smtClean="0"/>
              <a:t>Consistent growth link parameters over all models.</a:t>
            </a:r>
            <a:endParaRPr lang="en-US" sz="2000" dirty="0"/>
          </a:p>
        </p:txBody>
      </p:sp>
    </p:spTree>
    <p:extLst>
      <p:ext uri="{BB962C8B-B14F-4D97-AF65-F5344CB8AC3E}">
        <p14:creationId xmlns:p14="http://schemas.microsoft.com/office/powerpoint/2010/main" val="12211264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p:cNvPicPr>
            <a:picLocks noChangeAspect="1"/>
          </p:cNvPicPr>
          <p:nvPr/>
        </p:nvPicPr>
        <p:blipFill>
          <a:blip r:embed="rId3"/>
          <a:stretch>
            <a:fillRect/>
          </a:stretch>
        </p:blipFill>
        <p:spPr>
          <a:xfrm>
            <a:off x="4532508" y="3674011"/>
            <a:ext cx="4621735" cy="2777958"/>
          </a:xfrm>
          <a:prstGeom prst="rect">
            <a:avLst/>
          </a:prstGeom>
        </p:spPr>
      </p:pic>
      <p:pic>
        <p:nvPicPr>
          <p:cNvPr id="29" name="Picture 28"/>
          <p:cNvPicPr>
            <a:picLocks noChangeAspect="1"/>
          </p:cNvPicPr>
          <p:nvPr/>
        </p:nvPicPr>
        <p:blipFill>
          <a:blip r:embed="rId4"/>
          <a:stretch>
            <a:fillRect/>
          </a:stretch>
        </p:blipFill>
        <p:spPr>
          <a:xfrm>
            <a:off x="0" y="3674011"/>
            <a:ext cx="4621735" cy="2777958"/>
          </a:xfrm>
          <a:prstGeom prst="rect">
            <a:avLst/>
          </a:prstGeom>
        </p:spPr>
      </p:pic>
      <p:sp>
        <p:nvSpPr>
          <p:cNvPr id="2" name="Title 1"/>
          <p:cNvSpPr>
            <a:spLocks noGrp="1"/>
          </p:cNvSpPr>
          <p:nvPr>
            <p:ph type="title"/>
          </p:nvPr>
        </p:nvSpPr>
        <p:spPr>
          <a:xfrm>
            <a:off x="122370" y="157162"/>
            <a:ext cx="7886700" cy="1325563"/>
          </a:xfrm>
        </p:spPr>
        <p:txBody>
          <a:bodyPr/>
          <a:lstStyle/>
          <a:p>
            <a:r>
              <a:rPr lang="en-US" dirty="0"/>
              <a:t>Model evaluation</a:t>
            </a:r>
            <a:br>
              <a:rPr lang="en-US" dirty="0"/>
            </a:br>
            <a:r>
              <a:rPr lang="en-US" dirty="0"/>
              <a:t>Environmental-link parameters</a:t>
            </a:r>
          </a:p>
        </p:txBody>
      </p:sp>
      <p:sp>
        <p:nvSpPr>
          <p:cNvPr id="20" name="Rectangle 19"/>
          <p:cNvSpPr/>
          <p:nvPr/>
        </p:nvSpPr>
        <p:spPr>
          <a:xfrm>
            <a:off x="3908557" y="4097617"/>
            <a:ext cx="461737" cy="217167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8113687" y="4236021"/>
            <a:ext cx="595162" cy="221594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p:cNvSpPr txBox="1"/>
          <p:nvPr/>
        </p:nvSpPr>
        <p:spPr>
          <a:xfrm>
            <a:off x="7687929" y="1263395"/>
            <a:ext cx="1454372" cy="338554"/>
          </a:xfrm>
          <a:prstGeom prst="rect">
            <a:avLst/>
          </a:prstGeom>
          <a:noFill/>
        </p:spPr>
        <p:txBody>
          <a:bodyPr wrap="none" rtlCol="0">
            <a:spAutoFit/>
          </a:bodyPr>
          <a:lstStyle/>
          <a:p>
            <a:r>
              <a:rPr lang="en-US" sz="1600" dirty="0"/>
              <a:t>=Tuned models</a:t>
            </a:r>
          </a:p>
        </p:txBody>
      </p:sp>
      <p:sp>
        <p:nvSpPr>
          <p:cNvPr id="32" name="Rectangle 31"/>
          <p:cNvSpPr/>
          <p:nvPr/>
        </p:nvSpPr>
        <p:spPr>
          <a:xfrm>
            <a:off x="7393163" y="1223870"/>
            <a:ext cx="296465" cy="4671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033005" y="65219"/>
            <a:ext cx="1017200" cy="1017200"/>
          </a:xfrm>
          <a:prstGeom prst="rect">
            <a:avLst/>
          </a:prstGeom>
        </p:spPr>
      </p:pic>
      <p:sp>
        <p:nvSpPr>
          <p:cNvPr id="26" name="Rectangle 25"/>
          <p:cNvSpPr/>
          <p:nvPr/>
        </p:nvSpPr>
        <p:spPr>
          <a:xfrm>
            <a:off x="2528770" y="4097617"/>
            <a:ext cx="461737" cy="217167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410705" y="1916648"/>
            <a:ext cx="7702982" cy="1323439"/>
          </a:xfrm>
          <a:prstGeom prst="rect">
            <a:avLst/>
          </a:prstGeom>
          <a:noFill/>
        </p:spPr>
        <p:txBody>
          <a:bodyPr wrap="square" rtlCol="0">
            <a:spAutoFit/>
          </a:bodyPr>
          <a:lstStyle/>
          <a:p>
            <a:pPr marL="285750" indent="-285750">
              <a:buFont typeface="Arial" panose="020B0604020202020204" pitchFamily="34" charset="0"/>
              <a:buChar char="•"/>
            </a:pPr>
            <a:r>
              <a:rPr lang="en-US" sz="2000" dirty="0" smtClean="0"/>
              <a:t>Recruitment heatwave link parameter </a:t>
            </a:r>
          </a:p>
          <a:p>
            <a:pPr marL="742950" lvl="1" indent="-285750">
              <a:buFont typeface="Arial" panose="020B0604020202020204" pitchFamily="34" charset="0"/>
              <a:buChar char="•"/>
            </a:pPr>
            <a:r>
              <a:rPr lang="en-US" sz="2000" dirty="0" smtClean="0"/>
              <a:t>Somewhat uncertain, but stable</a:t>
            </a:r>
          </a:p>
          <a:p>
            <a:pPr marL="285750" indent="-285750">
              <a:buFont typeface="Arial" panose="020B0604020202020204" pitchFamily="34" charset="0"/>
              <a:buChar char="•"/>
            </a:pPr>
            <a:r>
              <a:rPr lang="en-US" sz="2000" dirty="0" smtClean="0"/>
              <a:t>Mortality heatwave link parameter </a:t>
            </a:r>
          </a:p>
          <a:p>
            <a:pPr marL="742950" lvl="1" indent="-285750">
              <a:buFont typeface="Arial" panose="020B0604020202020204" pitchFamily="34" charset="0"/>
              <a:buChar char="•"/>
            </a:pPr>
            <a:r>
              <a:rPr lang="en-US" sz="2000" dirty="0" smtClean="0"/>
              <a:t>Well fit in all three models resulting in similar maximum M  </a:t>
            </a:r>
            <a:endParaRPr lang="en-US" sz="2000" dirty="0"/>
          </a:p>
        </p:txBody>
      </p:sp>
    </p:spTree>
    <p:extLst>
      <p:ext uri="{BB962C8B-B14F-4D97-AF65-F5344CB8AC3E}">
        <p14:creationId xmlns:p14="http://schemas.microsoft.com/office/powerpoint/2010/main" val="114870961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4434" y="148369"/>
            <a:ext cx="7886700" cy="1325563"/>
          </a:xfrm>
        </p:spPr>
        <p:txBody>
          <a:bodyPr/>
          <a:lstStyle/>
          <a:p>
            <a:r>
              <a:rPr lang="en-US" dirty="0"/>
              <a:t>Models 21.1 and 21.5 series fits to indices</a:t>
            </a:r>
          </a:p>
        </p:txBody>
      </p:sp>
      <p:pic>
        <p:nvPicPr>
          <p:cNvPr id="6" name="Content Placeholder 5"/>
          <p:cNvPicPr>
            <a:picLocks noGrp="1" noChangeAspect="1"/>
          </p:cNvPicPr>
          <p:nvPr>
            <p:ph idx="1"/>
          </p:nvPr>
        </p:nvPicPr>
        <p:blipFill>
          <a:blip r:embed="rId2"/>
          <a:stretch>
            <a:fillRect/>
          </a:stretch>
        </p:blipFill>
        <p:spPr>
          <a:xfrm>
            <a:off x="4478205" y="1557082"/>
            <a:ext cx="4572000" cy="2737779"/>
          </a:xfrm>
          <a:prstGeom prst="rect">
            <a:avLst/>
          </a:prstGeom>
        </p:spPr>
      </p:pic>
      <p:pic>
        <p:nvPicPr>
          <p:cNvPr id="4" name="Picture 3"/>
          <p:cNvPicPr>
            <a:picLocks noChangeAspect="1"/>
          </p:cNvPicPr>
          <p:nvPr/>
        </p:nvPicPr>
        <p:blipFill>
          <a:blip r:embed="rId3"/>
          <a:stretch>
            <a:fillRect/>
          </a:stretch>
        </p:blipFill>
        <p:spPr>
          <a:xfrm>
            <a:off x="4572000" y="4120221"/>
            <a:ext cx="4572000" cy="2737779"/>
          </a:xfrm>
          <a:prstGeom prst="rect">
            <a:avLst/>
          </a:prstGeom>
        </p:spPr>
      </p:pic>
      <p:pic>
        <p:nvPicPr>
          <p:cNvPr id="5" name="Picture 4"/>
          <p:cNvPicPr>
            <a:picLocks noChangeAspect="1"/>
          </p:cNvPicPr>
          <p:nvPr/>
        </p:nvPicPr>
        <p:blipFill>
          <a:blip r:embed="rId4"/>
          <a:stretch>
            <a:fillRect/>
          </a:stretch>
        </p:blipFill>
        <p:spPr>
          <a:xfrm>
            <a:off x="0" y="4120220"/>
            <a:ext cx="4572000" cy="2737779"/>
          </a:xfrm>
          <a:prstGeom prst="rect">
            <a:avLst/>
          </a:prstGeom>
        </p:spPr>
      </p:pic>
      <p:sp>
        <p:nvSpPr>
          <p:cNvPr id="7" name="TextBox 6"/>
          <p:cNvSpPr txBox="1"/>
          <p:nvPr/>
        </p:nvSpPr>
        <p:spPr>
          <a:xfrm>
            <a:off x="4772813" y="3554599"/>
            <a:ext cx="2085186" cy="369332"/>
          </a:xfrm>
          <a:prstGeom prst="rect">
            <a:avLst/>
          </a:prstGeom>
          <a:noFill/>
        </p:spPr>
        <p:txBody>
          <a:bodyPr wrap="none" rtlCol="0">
            <a:spAutoFit/>
          </a:bodyPr>
          <a:lstStyle/>
          <a:p>
            <a:r>
              <a:rPr lang="en-US" dirty="0"/>
              <a:t>Bottom trawl survey</a:t>
            </a:r>
          </a:p>
        </p:txBody>
      </p:sp>
      <p:sp>
        <p:nvSpPr>
          <p:cNvPr id="8" name="TextBox 7"/>
          <p:cNvSpPr txBox="1"/>
          <p:nvPr/>
        </p:nvSpPr>
        <p:spPr>
          <a:xfrm>
            <a:off x="266383" y="6092094"/>
            <a:ext cx="1645002" cy="369332"/>
          </a:xfrm>
          <a:prstGeom prst="rect">
            <a:avLst/>
          </a:prstGeom>
          <a:noFill/>
        </p:spPr>
        <p:txBody>
          <a:bodyPr wrap="none" rtlCol="0">
            <a:spAutoFit/>
          </a:bodyPr>
          <a:lstStyle/>
          <a:p>
            <a:r>
              <a:rPr lang="en-US" dirty="0"/>
              <a:t>Longline survey</a:t>
            </a:r>
          </a:p>
        </p:txBody>
      </p:sp>
      <p:sp>
        <p:nvSpPr>
          <p:cNvPr id="9" name="TextBox 8"/>
          <p:cNvSpPr txBox="1"/>
          <p:nvPr/>
        </p:nvSpPr>
        <p:spPr>
          <a:xfrm>
            <a:off x="4887588" y="6092094"/>
            <a:ext cx="1970411" cy="369332"/>
          </a:xfrm>
          <a:prstGeom prst="rect">
            <a:avLst/>
          </a:prstGeom>
          <a:noFill/>
        </p:spPr>
        <p:txBody>
          <a:bodyPr wrap="none" rtlCol="0">
            <a:spAutoFit/>
          </a:bodyPr>
          <a:lstStyle/>
          <a:p>
            <a:r>
              <a:rPr lang="en-US" dirty="0"/>
              <a:t>Beach seine survey</a:t>
            </a:r>
          </a:p>
        </p:txBody>
      </p:sp>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033005" y="65219"/>
            <a:ext cx="1017200" cy="1017200"/>
          </a:xfrm>
          <a:prstGeom prst="rect">
            <a:avLst/>
          </a:prstGeom>
        </p:spPr>
      </p:pic>
      <p:sp>
        <p:nvSpPr>
          <p:cNvPr id="3" name="TextBox 2"/>
          <p:cNvSpPr txBox="1"/>
          <p:nvPr/>
        </p:nvSpPr>
        <p:spPr>
          <a:xfrm>
            <a:off x="212874" y="1800273"/>
            <a:ext cx="4118027" cy="1754326"/>
          </a:xfrm>
          <a:prstGeom prst="rect">
            <a:avLst/>
          </a:prstGeom>
          <a:noFill/>
        </p:spPr>
        <p:txBody>
          <a:bodyPr wrap="square" rtlCol="0">
            <a:spAutoFit/>
          </a:bodyPr>
          <a:lstStyle/>
          <a:p>
            <a:pPr marL="285750" indent="-285750">
              <a:buFont typeface="Arial" panose="020B0604020202020204" pitchFamily="34" charset="0"/>
              <a:buChar char="•"/>
            </a:pPr>
            <a:r>
              <a:rPr lang="en-US" dirty="0" smtClean="0"/>
              <a:t>Poor fit in all models to bottom trawl survey index for 2009-13 and 2017</a:t>
            </a:r>
          </a:p>
          <a:p>
            <a:pPr marL="285750" indent="-285750">
              <a:buFont typeface="Arial" panose="020B0604020202020204" pitchFamily="34" charset="0"/>
              <a:buChar char="•"/>
            </a:pPr>
            <a:r>
              <a:rPr lang="en-US" dirty="0" smtClean="0"/>
              <a:t>Largest differences in fit were to the 2017-2020 adult survey indices</a:t>
            </a:r>
          </a:p>
          <a:p>
            <a:pPr marL="285750" indent="-285750">
              <a:buFont typeface="Arial" panose="020B0604020202020204" pitchFamily="34" charset="0"/>
              <a:buChar char="•"/>
            </a:pPr>
            <a:r>
              <a:rPr lang="en-US" dirty="0" smtClean="0"/>
              <a:t>High agreement in all models to the larval beach seine survey index fit.</a:t>
            </a:r>
            <a:endParaRPr lang="en-US" dirty="0"/>
          </a:p>
        </p:txBody>
      </p:sp>
    </p:spTree>
    <p:extLst>
      <p:ext uri="{BB962C8B-B14F-4D97-AF65-F5344CB8AC3E}">
        <p14:creationId xmlns:p14="http://schemas.microsoft.com/office/powerpoint/2010/main" val="286708757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685804" y="994122"/>
            <a:ext cx="7758113" cy="2633779"/>
          </a:xfrm>
          <a:prstGeom prst="rect">
            <a:avLst/>
          </a:prstGeom>
        </p:spPr>
      </p:pic>
      <p:pic>
        <p:nvPicPr>
          <p:cNvPr id="5" name="Content Placeholder 4"/>
          <p:cNvPicPr>
            <a:picLocks noGrp="1"/>
          </p:cNvPicPr>
          <p:nvPr>
            <p:ph idx="1"/>
          </p:nvPr>
        </p:nvPicPr>
        <p:blipFill>
          <a:blip r:embed="rId3"/>
          <a:stretch>
            <a:fillRect/>
          </a:stretch>
        </p:blipFill>
        <p:spPr>
          <a:xfrm>
            <a:off x="685804" y="3627902"/>
            <a:ext cx="7754112" cy="3232374"/>
          </a:xfrm>
          <a:prstGeom prst="rect">
            <a:avLst/>
          </a:prstGeom>
        </p:spPr>
      </p:pic>
      <p:sp>
        <p:nvSpPr>
          <p:cNvPr id="7" name="Title 1"/>
          <p:cNvSpPr>
            <a:spLocks noGrp="1"/>
          </p:cNvSpPr>
          <p:nvPr>
            <p:ph type="title"/>
          </p:nvPr>
        </p:nvSpPr>
        <p:spPr>
          <a:xfrm>
            <a:off x="0" y="0"/>
            <a:ext cx="8522494" cy="1325563"/>
          </a:xfrm>
        </p:spPr>
        <p:txBody>
          <a:bodyPr/>
          <a:lstStyle/>
          <a:p>
            <a:r>
              <a:rPr lang="en-US" dirty="0"/>
              <a:t>Model 21.1  and 21.5 series results</a:t>
            </a:r>
          </a:p>
        </p:txBody>
      </p:sp>
    </p:spTree>
    <p:extLst>
      <p:ext uri="{BB962C8B-B14F-4D97-AF65-F5344CB8AC3E}">
        <p14:creationId xmlns:p14="http://schemas.microsoft.com/office/powerpoint/2010/main" val="238533777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522494" cy="1325563"/>
          </a:xfrm>
        </p:spPr>
        <p:txBody>
          <a:bodyPr/>
          <a:lstStyle/>
          <a:p>
            <a:r>
              <a:rPr lang="en-US" dirty="0"/>
              <a:t>Model 21.1  and 21.5 series results</a:t>
            </a:r>
          </a:p>
        </p:txBody>
      </p:sp>
      <p:pic>
        <p:nvPicPr>
          <p:cNvPr id="5" name="Content Placeholder 4"/>
          <p:cNvPicPr>
            <a:picLocks noGrp="1" noChangeAspect="1"/>
          </p:cNvPicPr>
          <p:nvPr>
            <p:ph idx="1"/>
          </p:nvPr>
        </p:nvPicPr>
        <p:blipFill>
          <a:blip r:embed="rId2"/>
          <a:stretch>
            <a:fillRect/>
          </a:stretch>
        </p:blipFill>
        <p:spPr>
          <a:xfrm>
            <a:off x="0" y="1837167"/>
            <a:ext cx="4572000" cy="5020833"/>
          </a:xfrm>
          <a:prstGeom prst="rect">
            <a:avLst/>
          </a:prstGeom>
        </p:spPr>
      </p:pic>
      <p:pic>
        <p:nvPicPr>
          <p:cNvPr id="6" name="Picture 5"/>
          <p:cNvPicPr>
            <a:picLocks noChangeAspect="1"/>
          </p:cNvPicPr>
          <p:nvPr/>
        </p:nvPicPr>
        <p:blipFill>
          <a:blip r:embed="rId3"/>
          <a:stretch>
            <a:fillRect/>
          </a:stretch>
        </p:blipFill>
        <p:spPr>
          <a:xfrm>
            <a:off x="4572000" y="1837167"/>
            <a:ext cx="4572000" cy="5020832"/>
          </a:xfrm>
          <a:prstGeom prst="rect">
            <a:avLst/>
          </a:prstGeom>
        </p:spPr>
      </p:pic>
    </p:spTree>
    <p:extLst>
      <p:ext uri="{BB962C8B-B14F-4D97-AF65-F5344CB8AC3E}">
        <p14:creationId xmlns:p14="http://schemas.microsoft.com/office/powerpoint/2010/main" val="42810143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Title 1"/>
          <p:cNvSpPr>
            <a:spLocks noGrp="1" noChangeArrowheads="1"/>
          </p:cNvSpPr>
          <p:nvPr>
            <p:ph type="title"/>
          </p:nvPr>
        </p:nvSpPr>
        <p:spPr>
          <a:xfrm>
            <a:off x="0" y="0"/>
            <a:ext cx="7886700" cy="1325563"/>
          </a:xfrm>
        </p:spPr>
        <p:txBody>
          <a:bodyPr/>
          <a:lstStyle/>
          <a:p>
            <a:r>
              <a:rPr lang="en-US" altLang="en-US" smtClean="0"/>
              <a:t>Summary</a:t>
            </a:r>
          </a:p>
        </p:txBody>
      </p:sp>
      <p:sp>
        <p:nvSpPr>
          <p:cNvPr id="48130" name="Content Placeholder 2"/>
          <p:cNvSpPr>
            <a:spLocks noGrp="1" noChangeArrowheads="1"/>
          </p:cNvSpPr>
          <p:nvPr>
            <p:ph idx="1"/>
          </p:nvPr>
        </p:nvSpPr>
        <p:spPr>
          <a:xfrm>
            <a:off x="234950" y="1123628"/>
            <a:ext cx="8674100" cy="4926336"/>
          </a:xfrm>
        </p:spPr>
        <p:txBody>
          <a:bodyPr>
            <a:normAutofit lnSpcReduction="10000"/>
          </a:bodyPr>
          <a:lstStyle/>
          <a:p>
            <a:pPr marL="0" indent="0">
              <a:buFont typeface="Arial" panose="020B0604020202020204" pitchFamily="34" charset="0"/>
              <a:buNone/>
            </a:pPr>
            <a:r>
              <a:rPr lang="en-US" altLang="en-US" dirty="0" smtClean="0"/>
              <a:t>The age-0 beach seine index was consistent with previous estimates</a:t>
            </a:r>
          </a:p>
          <a:p>
            <a:pPr lvl="1"/>
            <a:r>
              <a:rPr lang="en-US" altLang="en-US" dirty="0" smtClean="0"/>
              <a:t>Pro: Including </a:t>
            </a:r>
            <a:r>
              <a:rPr lang="en-US" altLang="en-US" dirty="0" smtClean="0"/>
              <a:t>reduced uncertainty in recent recruitment estimates</a:t>
            </a:r>
          </a:p>
          <a:p>
            <a:pPr lvl="1"/>
            <a:r>
              <a:rPr lang="en-US" altLang="en-US" dirty="0" smtClean="0"/>
              <a:t>Con: Degraded </a:t>
            </a:r>
            <a:r>
              <a:rPr lang="en-US" altLang="en-US" dirty="0" smtClean="0"/>
              <a:t>fit to other indices</a:t>
            </a:r>
          </a:p>
          <a:p>
            <a:pPr marL="0" indent="0">
              <a:buFont typeface="Arial" panose="020B0604020202020204" pitchFamily="34" charset="0"/>
              <a:buNone/>
            </a:pPr>
            <a:r>
              <a:rPr lang="en-US" altLang="en-US" dirty="0" smtClean="0"/>
              <a:t>Addition of </a:t>
            </a:r>
            <a:r>
              <a:rPr lang="en-US" altLang="en-US" dirty="0" smtClean="0"/>
              <a:t>temperature impacts on key </a:t>
            </a:r>
            <a:r>
              <a:rPr lang="en-US" altLang="en-US" dirty="0" smtClean="0"/>
              <a:t>parameters </a:t>
            </a:r>
            <a:r>
              <a:rPr lang="en-US" altLang="en-US" dirty="0" smtClean="0"/>
              <a:t>was reasonable</a:t>
            </a:r>
            <a:endParaRPr lang="en-US" altLang="en-US" dirty="0" smtClean="0"/>
          </a:p>
          <a:p>
            <a:pPr lvl="1"/>
            <a:r>
              <a:rPr lang="en-US" altLang="en-US" dirty="0" smtClean="0"/>
              <a:t>Relative to fitting available </a:t>
            </a:r>
            <a:r>
              <a:rPr lang="en-US" altLang="en-US" dirty="0" smtClean="0"/>
              <a:t>data</a:t>
            </a:r>
            <a:endParaRPr lang="en-US" altLang="en-US" dirty="0" smtClean="0"/>
          </a:p>
          <a:p>
            <a:pPr marL="0" indent="0">
              <a:buFont typeface="Arial" panose="020B0604020202020204" pitchFamily="34" charset="0"/>
              <a:buNone/>
            </a:pPr>
            <a:r>
              <a:rPr lang="en-US" altLang="en-US" dirty="0" smtClean="0"/>
              <a:t>Data weighting impacted survey catchability estimates</a:t>
            </a:r>
          </a:p>
          <a:p>
            <a:pPr lvl="1"/>
            <a:r>
              <a:rPr lang="en-US" altLang="en-US" dirty="0" smtClean="0"/>
              <a:t>Further work needed to </a:t>
            </a:r>
            <a:r>
              <a:rPr lang="en-US" altLang="en-US" dirty="0" smtClean="0"/>
              <a:t>investigate why high Qs in tuned models</a:t>
            </a:r>
            <a:endParaRPr lang="en-US" altLang="en-US" dirty="0" smtClean="0"/>
          </a:p>
          <a:p>
            <a:pPr marL="0" indent="0">
              <a:buNone/>
            </a:pPr>
            <a:r>
              <a:rPr lang="en-US" dirty="0" smtClean="0"/>
              <a:t>Small </a:t>
            </a:r>
            <a:r>
              <a:rPr lang="en-US" dirty="0"/>
              <a:t>changes in </a:t>
            </a:r>
            <a:r>
              <a:rPr lang="en-US" dirty="0" smtClean="0"/>
              <a:t>environmental </a:t>
            </a:r>
            <a:r>
              <a:rPr lang="en-US" dirty="0"/>
              <a:t>linkages or weighting led to large changes </a:t>
            </a:r>
            <a:r>
              <a:rPr lang="en-US" altLang="en-US" dirty="0" smtClean="0"/>
              <a:t>reference </a:t>
            </a:r>
            <a:r>
              <a:rPr lang="en-US" altLang="en-US" dirty="0" smtClean="0"/>
              <a:t>points</a:t>
            </a:r>
          </a:p>
        </p:txBody>
      </p:sp>
    </p:spTree>
    <p:extLst>
      <p:ext uri="{BB962C8B-B14F-4D97-AF65-F5344CB8AC3E}">
        <p14:creationId xmlns:p14="http://schemas.microsoft.com/office/powerpoint/2010/main" val="261585355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872538" cy="1325563"/>
          </a:xfrm>
        </p:spPr>
        <p:txBody>
          <a:bodyPr/>
          <a:lstStyle/>
          <a:p>
            <a:r>
              <a:rPr lang="en-US" dirty="0"/>
              <a:t>New Data to be added for November</a:t>
            </a:r>
          </a:p>
        </p:txBody>
      </p:sp>
      <p:sp>
        <p:nvSpPr>
          <p:cNvPr id="3" name="Content Placeholder 2"/>
          <p:cNvSpPr>
            <a:spLocks noGrp="1"/>
          </p:cNvSpPr>
          <p:nvPr>
            <p:ph idx="1"/>
          </p:nvPr>
        </p:nvSpPr>
        <p:spPr>
          <a:xfrm>
            <a:off x="578643" y="1253331"/>
            <a:ext cx="7886700" cy="4351338"/>
          </a:xfrm>
        </p:spPr>
        <p:txBody>
          <a:bodyPr/>
          <a:lstStyle/>
          <a:p>
            <a:r>
              <a:rPr lang="en-US" dirty="0"/>
              <a:t>2021 Observer fishery length composition data</a:t>
            </a:r>
          </a:p>
          <a:p>
            <a:r>
              <a:rPr lang="en-US" dirty="0"/>
              <a:t>2019-2020  observer fishery age data</a:t>
            </a:r>
          </a:p>
          <a:p>
            <a:r>
              <a:rPr lang="en-US" dirty="0"/>
              <a:t>2021 ADF&amp;G port sampling fish length composition</a:t>
            </a:r>
          </a:p>
          <a:p>
            <a:r>
              <a:rPr lang="en-US" dirty="0"/>
              <a:t>2021 Bottom trawl survey and length composition</a:t>
            </a:r>
          </a:p>
          <a:p>
            <a:r>
              <a:rPr lang="en-US" dirty="0"/>
              <a:t>2021 Longline survey index and length composition</a:t>
            </a:r>
          </a:p>
          <a:p>
            <a:r>
              <a:rPr lang="en-US" dirty="0"/>
              <a:t>2021 Beach seine survey age-0 index</a:t>
            </a:r>
          </a:p>
          <a:p>
            <a:pPr marL="0" indent="0">
              <a:buNone/>
            </a:pPr>
            <a:endParaRPr lang="en-US" dirty="0"/>
          </a:p>
          <a:p>
            <a:endParaRPr lang="en-US" dirty="0"/>
          </a:p>
        </p:txBody>
      </p:sp>
      <p:pic>
        <p:nvPicPr>
          <p:cNvPr id="4" name="Picture 3"/>
          <p:cNvPicPr>
            <a:picLocks noChangeAspect="1"/>
          </p:cNvPicPr>
          <p:nvPr/>
        </p:nvPicPr>
        <p:blipFill>
          <a:blip r:embed="rId2"/>
          <a:stretch>
            <a:fillRect/>
          </a:stretch>
        </p:blipFill>
        <p:spPr>
          <a:xfrm>
            <a:off x="7079456" y="5204720"/>
            <a:ext cx="2064544" cy="1653280"/>
          </a:xfrm>
          <a:prstGeom prst="rect">
            <a:avLst/>
          </a:prstGeom>
        </p:spPr>
      </p:pic>
    </p:spTree>
    <p:extLst>
      <p:ext uri="{BB962C8B-B14F-4D97-AF65-F5344CB8AC3E}">
        <p14:creationId xmlns:p14="http://schemas.microsoft.com/office/powerpoint/2010/main" val="35958050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2A1611-22DA-234D-AE75-3942BFB23790}"/>
              </a:ext>
            </a:extLst>
          </p:cNvPr>
          <p:cNvSpPr>
            <a:spLocks noGrp="1"/>
          </p:cNvSpPr>
          <p:nvPr>
            <p:ph type="title"/>
          </p:nvPr>
        </p:nvSpPr>
        <p:spPr>
          <a:xfrm>
            <a:off x="652653" y="-50981"/>
            <a:ext cx="7838694" cy="1325563"/>
          </a:xfrm>
        </p:spPr>
        <p:txBody>
          <a:bodyPr anchor="ctr">
            <a:normAutofit/>
          </a:bodyPr>
          <a:lstStyle/>
          <a:p>
            <a:r>
              <a:rPr lang="en-US" dirty="0"/>
              <a:t>Model configurations</a:t>
            </a:r>
          </a:p>
        </p:txBody>
      </p:sp>
      <p:sp>
        <p:nvSpPr>
          <p:cNvPr id="9" name="Rectangle 8">
            <a:extLst>
              <a:ext uri="{FF2B5EF4-FFF2-40B4-BE49-F238E27FC236}">
                <a16:creationId xmlns:a16="http://schemas.microsoft.com/office/drawing/2014/main" id="{A5711A0E-A428-4ED1-96CB-33D69FD842E4}"/>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0655" y="2043803"/>
            <a:ext cx="7642689" cy="80683"/>
          </a:xfrm>
          <a:prstGeom prst="rect">
            <a:avLst/>
          </a:prstGeom>
          <a:solidFill>
            <a:schemeClr val="tx1">
              <a:lumMod val="50000"/>
              <a:lumOff val="50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4" name="Content Placeholder 3">
            <a:extLst>
              <a:ext uri="{FF2B5EF4-FFF2-40B4-BE49-F238E27FC236}">
                <a16:creationId xmlns:a16="http://schemas.microsoft.com/office/drawing/2014/main" id="{2D8AF24B-DF1A-0D48-A703-0F03BC62A78E}"/>
              </a:ext>
            </a:extLst>
          </p:cNvPr>
          <p:cNvGraphicFramePr>
            <a:graphicFrameLocks noGrp="1"/>
          </p:cNvGraphicFramePr>
          <p:nvPr>
            <p:ph idx="1"/>
            <p:extLst>
              <p:ext uri="{D42A27DB-BD31-4B8C-83A1-F6EECF244321}">
                <p14:modId xmlns:p14="http://schemas.microsoft.com/office/powerpoint/2010/main" val="3674530483"/>
              </p:ext>
            </p:extLst>
          </p:nvPr>
        </p:nvGraphicFramePr>
        <p:xfrm>
          <a:off x="318499" y="1797978"/>
          <a:ext cx="8074851" cy="4763081"/>
        </p:xfrm>
        <a:graphic>
          <a:graphicData uri="http://schemas.openxmlformats.org/drawingml/2006/table">
            <a:tbl>
              <a:tblPr/>
              <a:tblGrid>
                <a:gridCol w="622821">
                  <a:extLst>
                    <a:ext uri="{9D8B030D-6E8A-4147-A177-3AD203B41FA5}">
                      <a16:colId xmlns:a16="http://schemas.microsoft.com/office/drawing/2014/main" val="2696316102"/>
                    </a:ext>
                  </a:extLst>
                </a:gridCol>
                <a:gridCol w="1178450">
                  <a:extLst>
                    <a:ext uri="{9D8B030D-6E8A-4147-A177-3AD203B41FA5}">
                      <a16:colId xmlns:a16="http://schemas.microsoft.com/office/drawing/2014/main" val="3298205758"/>
                    </a:ext>
                  </a:extLst>
                </a:gridCol>
                <a:gridCol w="1228562">
                  <a:extLst>
                    <a:ext uri="{9D8B030D-6E8A-4147-A177-3AD203B41FA5}">
                      <a16:colId xmlns:a16="http://schemas.microsoft.com/office/drawing/2014/main" val="3860557718"/>
                    </a:ext>
                  </a:extLst>
                </a:gridCol>
                <a:gridCol w="1247352">
                  <a:extLst>
                    <a:ext uri="{9D8B030D-6E8A-4147-A177-3AD203B41FA5}">
                      <a16:colId xmlns:a16="http://schemas.microsoft.com/office/drawing/2014/main" val="2813739740"/>
                    </a:ext>
                  </a:extLst>
                </a:gridCol>
                <a:gridCol w="1178392">
                  <a:extLst>
                    <a:ext uri="{9D8B030D-6E8A-4147-A177-3AD203B41FA5}">
                      <a16:colId xmlns:a16="http://schemas.microsoft.com/office/drawing/2014/main" val="2463234409"/>
                    </a:ext>
                  </a:extLst>
                </a:gridCol>
                <a:gridCol w="1237177">
                  <a:extLst>
                    <a:ext uri="{9D8B030D-6E8A-4147-A177-3AD203B41FA5}">
                      <a16:colId xmlns:a16="http://schemas.microsoft.com/office/drawing/2014/main" val="258203885"/>
                    </a:ext>
                  </a:extLst>
                </a:gridCol>
                <a:gridCol w="1382097">
                  <a:extLst>
                    <a:ext uri="{9D8B030D-6E8A-4147-A177-3AD203B41FA5}">
                      <a16:colId xmlns:a16="http://schemas.microsoft.com/office/drawing/2014/main" val="4079853925"/>
                    </a:ext>
                  </a:extLst>
                </a:gridCol>
              </a:tblGrid>
              <a:tr h="369869">
                <a:tc>
                  <a:txBody>
                    <a:bodyPr/>
                    <a:lstStyle/>
                    <a:p>
                      <a:pPr algn="ctr" fontAlgn="ctr">
                        <a:spcBef>
                          <a:spcPts val="0"/>
                        </a:spcBef>
                        <a:spcAft>
                          <a:spcPts val="0"/>
                        </a:spcAft>
                      </a:pPr>
                      <a:endParaRPr lang="en-US" sz="2300" b="0" i="0" u="none" strike="noStrike">
                        <a:effectLst/>
                        <a:latin typeface="Arial" panose="020B0604020202020204" pitchFamily="34" charset="0"/>
                      </a:endParaRPr>
                    </a:p>
                  </a:txBody>
                  <a:tcPr marL="12146" marR="12146" marT="12146" marB="0" anchor="ctr">
                    <a:lnL>
                      <a:noFill/>
                    </a:lnL>
                    <a:lnR w="12700" cap="flat" cmpd="sng" algn="ctr">
                      <a:solidFill>
                        <a:srgbClr val="FFFFFF"/>
                      </a:solidFill>
                      <a:prstDash val="solid"/>
                      <a:round/>
                      <a:headEnd type="none" w="med" len="med"/>
                      <a:tailEnd type="none" w="med" len="med"/>
                    </a:lnR>
                    <a:lnT>
                      <a:noFill/>
                    </a:lnT>
                    <a:lnB>
                      <a:noFill/>
                    </a:lnB>
                  </a:tcPr>
                </a:tc>
                <a:tc>
                  <a:txBody>
                    <a:bodyPr/>
                    <a:lstStyle/>
                    <a:p>
                      <a:pPr algn="ctr" rtl="0" fontAlgn="ctr">
                        <a:spcBef>
                          <a:spcPts val="0"/>
                        </a:spcBef>
                        <a:spcAft>
                          <a:spcPts val="0"/>
                        </a:spcAft>
                      </a:pPr>
                      <a:endParaRPr lang="en-US" sz="2300" b="0" i="0" u="none" strike="noStrike">
                        <a:effectLst/>
                        <a:latin typeface="Arial" panose="020B0604020202020204" pitchFamily="34" charset="0"/>
                      </a:endParaRPr>
                    </a:p>
                  </a:txBody>
                  <a:tcPr marL="12146" marR="12146" marT="1214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2"/>
                    </a:solidFill>
                  </a:tcPr>
                </a:tc>
                <a:tc gridSpan="3">
                  <a:txBody>
                    <a:bodyPr/>
                    <a:lstStyle/>
                    <a:p>
                      <a:pPr algn="ctr" rtl="0" fontAlgn="ctr">
                        <a:spcBef>
                          <a:spcPts val="0"/>
                        </a:spcBef>
                        <a:spcAft>
                          <a:spcPts val="0"/>
                        </a:spcAft>
                      </a:pPr>
                      <a:r>
                        <a:rPr lang="en-US" sz="2300" b="0" i="0" u="none" strike="noStrike" dirty="0" smtClean="0">
                          <a:effectLst/>
                          <a:latin typeface="Arial" panose="020B0604020202020204" pitchFamily="34" charset="0"/>
                        </a:rPr>
                        <a:t>Environmental links</a:t>
                      </a:r>
                      <a:endParaRPr lang="en-US" sz="2300" b="0" i="0" u="none" strike="noStrike" dirty="0">
                        <a:effectLst/>
                        <a:latin typeface="Arial" panose="020B0604020202020204" pitchFamily="34" charset="0"/>
                      </a:endParaRPr>
                    </a:p>
                  </a:txBody>
                  <a:tcPr marL="12146" marR="12146" marT="1214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2"/>
                    </a:solidFill>
                  </a:tcPr>
                </a:tc>
                <a:tc hMerge="1">
                  <a:txBody>
                    <a:bodyPr/>
                    <a:lstStyle/>
                    <a:p>
                      <a:pPr algn="l" rtl="0" fontAlgn="ctr">
                        <a:spcBef>
                          <a:spcPts val="0"/>
                        </a:spcBef>
                        <a:spcAft>
                          <a:spcPts val="0"/>
                        </a:spcAft>
                      </a:pPr>
                      <a:endParaRPr lang="en-US" sz="2300" b="0" i="0" u="none" strike="noStrike" dirty="0">
                        <a:effectLst/>
                        <a:latin typeface="Arial" panose="020B0604020202020204" pitchFamily="34" charset="0"/>
                      </a:endParaRPr>
                    </a:p>
                  </a:txBody>
                  <a:tcPr marL="12146" marR="12146" marT="1214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hMerge="1">
                  <a:txBody>
                    <a:bodyPr/>
                    <a:lstStyle/>
                    <a:p>
                      <a:pPr algn="l" rtl="0" fontAlgn="ctr">
                        <a:spcBef>
                          <a:spcPts val="0"/>
                        </a:spcBef>
                        <a:spcAft>
                          <a:spcPts val="0"/>
                        </a:spcAft>
                      </a:pPr>
                      <a:endParaRPr lang="en-US" sz="2300" b="0" i="0" u="none" strike="noStrike" dirty="0">
                        <a:effectLst/>
                        <a:latin typeface="Arial" panose="020B0604020202020204" pitchFamily="34" charset="0"/>
                      </a:endParaRPr>
                    </a:p>
                  </a:txBody>
                  <a:tcPr marL="12146" marR="12146" marT="1214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rowSpan="2">
                  <a:txBody>
                    <a:bodyPr/>
                    <a:lstStyle/>
                    <a:p>
                      <a:pPr algn="ctr" rtl="0" fontAlgn="ctr">
                        <a:spcBef>
                          <a:spcPts val="0"/>
                        </a:spcBef>
                        <a:spcAft>
                          <a:spcPts val="0"/>
                        </a:spcAft>
                      </a:pPr>
                      <a:r>
                        <a:rPr lang="en-US" sz="1800" b="1" i="0" u="none" strike="noStrike" dirty="0">
                          <a:solidFill>
                            <a:srgbClr val="000000"/>
                          </a:solidFill>
                          <a:effectLst/>
                          <a:latin typeface="Calibri" panose="020F0502020204030204" pitchFamily="34" charset="0"/>
                        </a:rPr>
                        <a:t>Data </a:t>
                      </a:r>
                      <a:br>
                        <a:rPr lang="en-US" sz="1800" b="1" i="0" u="none" strike="noStrike" dirty="0">
                          <a:solidFill>
                            <a:srgbClr val="000000"/>
                          </a:solidFill>
                          <a:effectLst/>
                          <a:latin typeface="Calibri" panose="020F0502020204030204" pitchFamily="34" charset="0"/>
                        </a:rPr>
                      </a:br>
                      <a:r>
                        <a:rPr lang="en-US" sz="1800" b="1" i="0" u="none" strike="noStrike" dirty="0">
                          <a:solidFill>
                            <a:srgbClr val="000000"/>
                          </a:solidFill>
                          <a:effectLst/>
                          <a:latin typeface="Calibri" panose="020F0502020204030204" pitchFamily="34" charset="0"/>
                        </a:rPr>
                        <a:t>re-weighting</a:t>
                      </a:r>
                      <a:endParaRPr lang="en-US" sz="2800" b="0" i="0" u="none" strike="noStrike" dirty="0">
                        <a:effectLst/>
                        <a:latin typeface="Arial" panose="020B0604020202020204" pitchFamily="34" charset="0"/>
                      </a:endParaRPr>
                    </a:p>
                  </a:txBody>
                  <a:tcPr marL="12146" marR="12146" marT="1214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a:noFill/>
                    </a:lnB>
                    <a:solidFill>
                      <a:schemeClr val="bg2"/>
                    </a:solidFill>
                  </a:tcPr>
                </a:tc>
                <a:tc rowSpan="2">
                  <a:txBody>
                    <a:bodyPr/>
                    <a:lstStyle/>
                    <a:p>
                      <a:pPr algn="ctr" rtl="0" fontAlgn="ctr">
                        <a:spcBef>
                          <a:spcPts val="0"/>
                        </a:spcBef>
                        <a:spcAft>
                          <a:spcPts val="0"/>
                        </a:spcAft>
                      </a:pPr>
                      <a:r>
                        <a:rPr lang="en-US" sz="1800" b="1" i="0" u="none" strike="noStrike" dirty="0">
                          <a:solidFill>
                            <a:srgbClr val="000000"/>
                          </a:solidFill>
                          <a:effectLst/>
                          <a:latin typeface="Calibri" panose="020F0502020204030204" pitchFamily="34" charset="0"/>
                        </a:rPr>
                        <a:t>M-block</a:t>
                      </a:r>
                      <a:br>
                        <a:rPr lang="en-US" sz="1800" b="1" i="0" u="none" strike="noStrike" dirty="0">
                          <a:solidFill>
                            <a:srgbClr val="000000"/>
                          </a:solidFill>
                          <a:effectLst/>
                          <a:latin typeface="Calibri" panose="020F0502020204030204" pitchFamily="34" charset="0"/>
                        </a:rPr>
                      </a:br>
                      <a:r>
                        <a:rPr lang="en-US" sz="1800" b="1" i="0" u="none" strike="noStrike" dirty="0">
                          <a:solidFill>
                            <a:srgbClr val="000000"/>
                          </a:solidFill>
                          <a:effectLst/>
                          <a:latin typeface="Calibri" panose="020F0502020204030204" pitchFamily="34" charset="0"/>
                        </a:rPr>
                        <a:t>to 2020</a:t>
                      </a:r>
                      <a:endParaRPr lang="en-US" sz="2800" b="0" i="0" u="none" strike="noStrike" dirty="0">
                        <a:effectLst/>
                        <a:latin typeface="Arial" panose="020B0604020202020204" pitchFamily="34" charset="0"/>
                      </a:endParaRPr>
                    </a:p>
                  </a:txBody>
                  <a:tcPr marL="12146" marR="12146" marT="1214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a:noFill/>
                    </a:lnB>
                    <a:solidFill>
                      <a:schemeClr val="bg2"/>
                    </a:solidFill>
                  </a:tcPr>
                </a:tc>
                <a:extLst>
                  <a:ext uri="{0D108BD9-81ED-4DB2-BD59-A6C34878D82A}">
                    <a16:rowId xmlns:a16="http://schemas.microsoft.com/office/drawing/2014/main" val="253713606"/>
                  </a:ext>
                </a:extLst>
              </a:tr>
              <a:tr h="482886">
                <a:tc>
                  <a:txBody>
                    <a:bodyPr/>
                    <a:lstStyle/>
                    <a:p>
                      <a:pPr algn="ctr" fontAlgn="ctr">
                        <a:spcBef>
                          <a:spcPts val="0"/>
                        </a:spcBef>
                        <a:spcAft>
                          <a:spcPts val="0"/>
                        </a:spcAft>
                      </a:pPr>
                      <a:endParaRPr lang="en-US" sz="2800" b="0" i="0" u="none" strike="noStrike">
                        <a:effectLst/>
                        <a:latin typeface="Arial" panose="020B0604020202020204" pitchFamily="34" charset="0"/>
                      </a:endParaRPr>
                    </a:p>
                  </a:txBody>
                  <a:tcPr marL="12146" marR="12146" marT="12146" marB="0" anchor="ctr">
                    <a:lnL>
                      <a:noFill/>
                    </a:lnL>
                    <a:lnR w="12700" cap="flat" cmpd="sng" algn="ctr">
                      <a:solidFill>
                        <a:srgbClr val="FFFFFF"/>
                      </a:solidFill>
                      <a:prstDash val="solid"/>
                      <a:round/>
                      <a:headEnd type="none" w="med" len="med"/>
                      <a:tailEnd type="none" w="med" len="med"/>
                    </a:lnR>
                    <a:lnT>
                      <a:noFill/>
                    </a:lnT>
                    <a:lnB>
                      <a:noFill/>
                    </a:lnB>
                  </a:tcPr>
                </a:tc>
                <a:tc>
                  <a:txBody>
                    <a:bodyPr/>
                    <a:lstStyle/>
                    <a:p>
                      <a:pPr algn="ctr" rtl="0" fontAlgn="ctr">
                        <a:spcBef>
                          <a:spcPts val="0"/>
                        </a:spcBef>
                        <a:spcAft>
                          <a:spcPts val="0"/>
                        </a:spcAft>
                      </a:pPr>
                      <a:r>
                        <a:rPr lang="en-US" sz="1800" b="1" i="0" u="none" strike="noStrike" dirty="0">
                          <a:solidFill>
                            <a:srgbClr val="000000"/>
                          </a:solidFill>
                          <a:effectLst/>
                          <a:latin typeface="Calibri" panose="020F0502020204030204" pitchFamily="34" charset="0"/>
                        </a:rPr>
                        <a:t>Larval </a:t>
                      </a:r>
                      <a:br>
                        <a:rPr lang="en-US" sz="1800" b="1" i="0" u="none" strike="noStrike" dirty="0">
                          <a:solidFill>
                            <a:srgbClr val="000000"/>
                          </a:solidFill>
                          <a:effectLst/>
                          <a:latin typeface="Calibri" panose="020F0502020204030204" pitchFamily="34" charset="0"/>
                        </a:rPr>
                      </a:br>
                      <a:r>
                        <a:rPr lang="en-US" sz="1800" b="1" i="0" u="none" strike="noStrike" dirty="0">
                          <a:solidFill>
                            <a:srgbClr val="000000"/>
                          </a:solidFill>
                          <a:effectLst/>
                          <a:latin typeface="Calibri" panose="020F0502020204030204" pitchFamily="34" charset="0"/>
                        </a:rPr>
                        <a:t>index</a:t>
                      </a:r>
                      <a:endParaRPr lang="en-US" sz="2800" b="0" i="0" u="none" strike="noStrike" dirty="0">
                        <a:effectLst/>
                        <a:latin typeface="Arial" panose="020B0604020202020204" pitchFamily="34" charset="0"/>
                      </a:endParaRPr>
                    </a:p>
                  </a:txBody>
                  <a:tcPr marL="12146" marR="12146" marT="1214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2"/>
                    </a:solidFill>
                  </a:tcPr>
                </a:tc>
                <a:tc>
                  <a:txBody>
                    <a:bodyPr/>
                    <a:lstStyle/>
                    <a:p>
                      <a:pPr algn="ctr" rtl="0" fontAlgn="ctr">
                        <a:spcBef>
                          <a:spcPts val="0"/>
                        </a:spcBef>
                        <a:spcAft>
                          <a:spcPts val="0"/>
                        </a:spcAft>
                      </a:pPr>
                      <a:r>
                        <a:rPr lang="en-US" sz="1800" b="1" i="0" u="none" strike="noStrike" dirty="0">
                          <a:solidFill>
                            <a:srgbClr val="000000"/>
                          </a:solidFill>
                          <a:effectLst/>
                          <a:latin typeface="Calibri" panose="020F0502020204030204" pitchFamily="34" charset="0"/>
                        </a:rPr>
                        <a:t>Growth</a:t>
                      </a:r>
                      <a:endParaRPr lang="en-US" sz="2800" b="0" i="0" u="none" strike="noStrike" dirty="0">
                        <a:effectLst/>
                        <a:latin typeface="Arial" panose="020B0604020202020204" pitchFamily="34" charset="0"/>
                      </a:endParaRPr>
                    </a:p>
                  </a:txBody>
                  <a:tcPr marL="12146" marR="12146" marT="1214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2"/>
                    </a:solidFill>
                  </a:tcPr>
                </a:tc>
                <a:tc>
                  <a:txBody>
                    <a:bodyPr/>
                    <a:lstStyle/>
                    <a:p>
                      <a:pPr algn="ctr" rtl="0" fontAlgn="ctr">
                        <a:spcBef>
                          <a:spcPts val="0"/>
                        </a:spcBef>
                        <a:spcAft>
                          <a:spcPts val="0"/>
                        </a:spcAft>
                      </a:pPr>
                      <a:r>
                        <a:rPr lang="en-US" sz="1800" b="1" i="0" u="none" strike="noStrike" dirty="0">
                          <a:solidFill>
                            <a:srgbClr val="000000"/>
                          </a:solidFill>
                          <a:effectLst/>
                          <a:latin typeface="Calibri" panose="020F0502020204030204" pitchFamily="34" charset="0"/>
                        </a:rPr>
                        <a:t>M</a:t>
                      </a:r>
                      <a:endParaRPr lang="en-US" sz="2800" b="0" i="0" u="none" strike="noStrike" dirty="0">
                        <a:effectLst/>
                        <a:latin typeface="Arial" panose="020B0604020202020204" pitchFamily="34" charset="0"/>
                      </a:endParaRPr>
                    </a:p>
                  </a:txBody>
                  <a:tcPr marL="12146" marR="12146" marT="1214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2"/>
                    </a:solidFill>
                  </a:tcPr>
                </a:tc>
                <a:tc>
                  <a:txBody>
                    <a:bodyPr/>
                    <a:lstStyle/>
                    <a:p>
                      <a:pPr algn="ctr" rtl="0" fontAlgn="ctr">
                        <a:spcBef>
                          <a:spcPts val="0"/>
                        </a:spcBef>
                        <a:spcAft>
                          <a:spcPts val="0"/>
                        </a:spcAft>
                      </a:pPr>
                      <a:r>
                        <a:rPr lang="en-US" sz="1800" b="1" i="0" u="none" strike="noStrike" dirty="0">
                          <a:solidFill>
                            <a:srgbClr val="000000"/>
                          </a:solidFill>
                          <a:effectLst/>
                          <a:latin typeface="Calibri" panose="020F0502020204030204" pitchFamily="34" charset="0"/>
                        </a:rPr>
                        <a:t>Recruits</a:t>
                      </a:r>
                      <a:endParaRPr lang="en-US" sz="2800" b="0" i="0" u="none" strike="noStrike" dirty="0">
                        <a:effectLst/>
                        <a:latin typeface="Arial" panose="020B0604020202020204" pitchFamily="34" charset="0"/>
                      </a:endParaRPr>
                    </a:p>
                  </a:txBody>
                  <a:tcPr marL="12146" marR="12146" marT="1214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2"/>
                    </a:solidFill>
                  </a:tcPr>
                </a:tc>
                <a:tc vMerge="1">
                  <a:txBody>
                    <a:bodyPr/>
                    <a:lstStyle/>
                    <a:p>
                      <a:pPr algn="ctr" rtl="0" fontAlgn="ctr">
                        <a:spcBef>
                          <a:spcPts val="0"/>
                        </a:spcBef>
                        <a:spcAft>
                          <a:spcPts val="0"/>
                        </a:spcAft>
                      </a:pPr>
                      <a:r>
                        <a:rPr lang="en-US" sz="1800" b="1" i="0" u="none" strike="noStrike" dirty="0">
                          <a:solidFill>
                            <a:srgbClr val="000000"/>
                          </a:solidFill>
                          <a:effectLst/>
                          <a:latin typeface="Calibri" panose="020F0502020204030204" pitchFamily="34" charset="0"/>
                        </a:rPr>
                        <a:t>Data </a:t>
                      </a:r>
                      <a:br>
                        <a:rPr lang="en-US" sz="1800" b="1" i="0" u="none" strike="noStrike" dirty="0">
                          <a:solidFill>
                            <a:srgbClr val="000000"/>
                          </a:solidFill>
                          <a:effectLst/>
                          <a:latin typeface="Calibri" panose="020F0502020204030204" pitchFamily="34" charset="0"/>
                        </a:rPr>
                      </a:br>
                      <a:r>
                        <a:rPr lang="en-US" sz="1800" b="1" i="0" u="none" strike="noStrike" dirty="0">
                          <a:solidFill>
                            <a:srgbClr val="000000"/>
                          </a:solidFill>
                          <a:effectLst/>
                          <a:latin typeface="Calibri" panose="020F0502020204030204" pitchFamily="34" charset="0"/>
                        </a:rPr>
                        <a:t>re-weighting</a:t>
                      </a:r>
                      <a:endParaRPr lang="en-US" sz="2800" b="0" i="0" u="none" strike="noStrike" dirty="0">
                        <a:effectLst/>
                        <a:latin typeface="Arial" panose="020B0604020202020204" pitchFamily="34" charset="0"/>
                      </a:endParaRPr>
                    </a:p>
                  </a:txBody>
                  <a:tcPr marL="12146" marR="12146" marT="1214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a:noFill/>
                    </a:lnB>
                    <a:solidFill>
                      <a:schemeClr val="bg2"/>
                    </a:solidFill>
                  </a:tcPr>
                </a:tc>
                <a:tc vMerge="1">
                  <a:txBody>
                    <a:bodyPr/>
                    <a:lstStyle/>
                    <a:p>
                      <a:pPr algn="ctr" rtl="0" fontAlgn="ctr">
                        <a:spcBef>
                          <a:spcPts val="0"/>
                        </a:spcBef>
                        <a:spcAft>
                          <a:spcPts val="0"/>
                        </a:spcAft>
                      </a:pPr>
                      <a:r>
                        <a:rPr lang="en-US" sz="1800" b="1" i="0" u="none" strike="noStrike" dirty="0">
                          <a:solidFill>
                            <a:srgbClr val="000000"/>
                          </a:solidFill>
                          <a:effectLst/>
                          <a:latin typeface="Calibri" panose="020F0502020204030204" pitchFamily="34" charset="0"/>
                        </a:rPr>
                        <a:t>M-block</a:t>
                      </a:r>
                      <a:br>
                        <a:rPr lang="en-US" sz="1800" b="1" i="0" u="none" strike="noStrike" dirty="0">
                          <a:solidFill>
                            <a:srgbClr val="000000"/>
                          </a:solidFill>
                          <a:effectLst/>
                          <a:latin typeface="Calibri" panose="020F0502020204030204" pitchFamily="34" charset="0"/>
                        </a:rPr>
                      </a:br>
                      <a:r>
                        <a:rPr lang="en-US" sz="1800" b="1" i="0" u="none" strike="noStrike" dirty="0">
                          <a:solidFill>
                            <a:srgbClr val="000000"/>
                          </a:solidFill>
                          <a:effectLst/>
                          <a:latin typeface="Calibri" panose="020F0502020204030204" pitchFamily="34" charset="0"/>
                        </a:rPr>
                        <a:t>to 2020</a:t>
                      </a:r>
                      <a:endParaRPr lang="en-US" sz="2800" b="0" i="0" u="none" strike="noStrike" dirty="0">
                        <a:effectLst/>
                        <a:latin typeface="Arial" panose="020B0604020202020204" pitchFamily="34" charset="0"/>
                      </a:endParaRPr>
                    </a:p>
                  </a:txBody>
                  <a:tcPr marL="12146" marR="12146" marT="1214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a:noFill/>
                    </a:lnB>
                    <a:solidFill>
                      <a:schemeClr val="bg2"/>
                    </a:solidFill>
                  </a:tcPr>
                </a:tc>
                <a:extLst>
                  <a:ext uri="{0D108BD9-81ED-4DB2-BD59-A6C34878D82A}">
                    <a16:rowId xmlns:a16="http://schemas.microsoft.com/office/drawing/2014/main" val="1534403338"/>
                  </a:ext>
                </a:extLst>
              </a:tr>
              <a:tr h="430881">
                <a:tc>
                  <a:txBody>
                    <a:bodyPr/>
                    <a:lstStyle/>
                    <a:p>
                      <a:pPr algn="ctr" fontAlgn="ctr">
                        <a:spcBef>
                          <a:spcPts val="0"/>
                        </a:spcBef>
                        <a:spcAft>
                          <a:spcPts val="0"/>
                        </a:spcAft>
                      </a:pPr>
                      <a:r>
                        <a:rPr lang="en-US" sz="1500" b="1" i="0" u="none" strike="noStrike" dirty="0" smtClean="0">
                          <a:solidFill>
                            <a:srgbClr val="000000"/>
                          </a:solidFill>
                          <a:effectLst/>
                          <a:latin typeface="Calibri" panose="020F0502020204030204" pitchFamily="34" charset="0"/>
                        </a:rPr>
                        <a:t>Base</a:t>
                      </a:r>
                    </a:p>
                    <a:p>
                      <a:pPr algn="ctr" fontAlgn="ctr">
                        <a:spcBef>
                          <a:spcPts val="0"/>
                        </a:spcBef>
                        <a:spcAft>
                          <a:spcPts val="0"/>
                        </a:spcAft>
                      </a:pPr>
                      <a:r>
                        <a:rPr lang="en-US" sz="1500" b="1" i="0" u="none" strike="noStrike" dirty="0" smtClean="0">
                          <a:solidFill>
                            <a:srgbClr val="000000"/>
                          </a:solidFill>
                          <a:effectLst/>
                          <a:latin typeface="Calibri" panose="020F0502020204030204" pitchFamily="34" charset="0"/>
                        </a:rPr>
                        <a:t>19.1</a:t>
                      </a:r>
                      <a:endParaRPr lang="en-US" sz="2300" b="0" i="0" u="none" strike="noStrike" dirty="0">
                        <a:effectLst/>
                        <a:latin typeface="Arial" panose="020B0604020202020204" pitchFamily="34" charset="0"/>
                      </a:endParaRPr>
                    </a:p>
                  </a:txBody>
                  <a:tcPr marL="12146" marR="12146" marT="12146" marB="0" anchor="ctr">
                    <a:lnL>
                      <a:noFill/>
                    </a:lnL>
                    <a:lnR>
                      <a:noFill/>
                    </a:lnR>
                    <a:lnT>
                      <a:noFill/>
                    </a:lnT>
                    <a:lnB>
                      <a:noFill/>
                    </a:lnB>
                  </a:tcPr>
                </a:tc>
                <a:tc>
                  <a:txBody>
                    <a:bodyPr/>
                    <a:lstStyle/>
                    <a:p>
                      <a:pPr algn="l" fontAlgn="b">
                        <a:spcBef>
                          <a:spcPts val="0"/>
                        </a:spcBef>
                        <a:spcAft>
                          <a:spcPts val="0"/>
                        </a:spcAft>
                      </a:pPr>
                      <a:endParaRPr lang="en-US" sz="2300" b="0" i="0" u="none" strike="noStrike">
                        <a:effectLst/>
                        <a:latin typeface="Arial" panose="020B0604020202020204" pitchFamily="34" charset="0"/>
                      </a:endParaRPr>
                    </a:p>
                  </a:txBody>
                  <a:tcPr marL="12146" marR="12146" marT="12146" marB="0" anchor="b">
                    <a:lnL>
                      <a:noFill/>
                    </a:lnL>
                    <a:lnR>
                      <a:noFill/>
                    </a:lnR>
                    <a:lnT w="12700" cap="flat" cmpd="sng" algn="ctr">
                      <a:solidFill>
                        <a:srgbClr val="FFFFFF"/>
                      </a:solidFill>
                      <a:prstDash val="solid"/>
                      <a:round/>
                      <a:headEnd type="none" w="med" len="med"/>
                      <a:tailEnd type="none" w="med" len="med"/>
                    </a:lnT>
                    <a:lnB>
                      <a:noFill/>
                    </a:lnB>
                  </a:tcPr>
                </a:tc>
                <a:tc>
                  <a:txBody>
                    <a:bodyPr/>
                    <a:lstStyle/>
                    <a:p>
                      <a:pPr algn="l" fontAlgn="b">
                        <a:spcBef>
                          <a:spcPts val="0"/>
                        </a:spcBef>
                        <a:spcAft>
                          <a:spcPts val="0"/>
                        </a:spcAft>
                      </a:pPr>
                      <a:endParaRPr lang="en-US" sz="2300" b="0" i="0" u="none" strike="noStrike">
                        <a:effectLst/>
                        <a:latin typeface="Arial" panose="020B0604020202020204" pitchFamily="34" charset="0"/>
                      </a:endParaRPr>
                    </a:p>
                  </a:txBody>
                  <a:tcPr marL="12146" marR="12146" marT="12146" marB="0" anchor="b">
                    <a:lnL>
                      <a:noFill/>
                    </a:lnL>
                    <a:lnR>
                      <a:noFill/>
                    </a:lnR>
                    <a:lnT w="12700" cap="flat" cmpd="sng" algn="ctr">
                      <a:solidFill>
                        <a:srgbClr val="FFFFFF"/>
                      </a:solidFill>
                      <a:prstDash val="solid"/>
                      <a:round/>
                      <a:headEnd type="none" w="med" len="med"/>
                      <a:tailEnd type="none" w="med" len="med"/>
                    </a:lnT>
                    <a:lnB>
                      <a:noFill/>
                    </a:lnB>
                  </a:tcPr>
                </a:tc>
                <a:tc>
                  <a:txBody>
                    <a:bodyPr/>
                    <a:lstStyle/>
                    <a:p>
                      <a:pPr algn="l" fontAlgn="b">
                        <a:spcBef>
                          <a:spcPts val="0"/>
                        </a:spcBef>
                        <a:spcAft>
                          <a:spcPts val="0"/>
                        </a:spcAft>
                      </a:pPr>
                      <a:endParaRPr lang="en-US" sz="2300" b="0" i="0" u="none" strike="noStrike">
                        <a:effectLst/>
                        <a:latin typeface="Arial" panose="020B0604020202020204" pitchFamily="34" charset="0"/>
                      </a:endParaRPr>
                    </a:p>
                  </a:txBody>
                  <a:tcPr marL="12146" marR="12146" marT="12146" marB="0" anchor="b">
                    <a:lnL>
                      <a:noFill/>
                    </a:lnL>
                    <a:lnR>
                      <a:noFill/>
                    </a:lnR>
                    <a:lnT w="12700" cap="flat" cmpd="sng" algn="ctr">
                      <a:solidFill>
                        <a:srgbClr val="FFFFFF"/>
                      </a:solidFill>
                      <a:prstDash val="solid"/>
                      <a:round/>
                      <a:headEnd type="none" w="med" len="med"/>
                      <a:tailEnd type="none" w="med" len="med"/>
                    </a:lnT>
                    <a:lnB>
                      <a:noFill/>
                    </a:lnB>
                  </a:tcPr>
                </a:tc>
                <a:tc>
                  <a:txBody>
                    <a:bodyPr/>
                    <a:lstStyle/>
                    <a:p>
                      <a:pPr algn="l" fontAlgn="b">
                        <a:spcBef>
                          <a:spcPts val="0"/>
                        </a:spcBef>
                        <a:spcAft>
                          <a:spcPts val="0"/>
                        </a:spcAft>
                      </a:pPr>
                      <a:endParaRPr lang="en-US" sz="2300" b="0" i="0" u="none" strike="noStrike">
                        <a:effectLst/>
                        <a:latin typeface="Arial" panose="020B0604020202020204" pitchFamily="34" charset="0"/>
                      </a:endParaRPr>
                    </a:p>
                  </a:txBody>
                  <a:tcPr marL="12146" marR="12146" marT="12146" marB="0" anchor="b">
                    <a:lnL>
                      <a:noFill/>
                    </a:lnL>
                    <a:lnR>
                      <a:noFill/>
                    </a:lnR>
                    <a:lnT w="12700" cap="flat" cmpd="sng" algn="ctr">
                      <a:solidFill>
                        <a:srgbClr val="FFFFFF"/>
                      </a:solidFill>
                      <a:prstDash val="solid"/>
                      <a:round/>
                      <a:headEnd type="none" w="med" len="med"/>
                      <a:tailEnd type="none" w="med" len="med"/>
                    </a:lnT>
                    <a:lnB>
                      <a:noFill/>
                    </a:lnB>
                  </a:tcPr>
                </a:tc>
                <a:tc>
                  <a:txBody>
                    <a:bodyPr/>
                    <a:lstStyle/>
                    <a:p>
                      <a:pPr algn="l" fontAlgn="b">
                        <a:spcBef>
                          <a:spcPts val="0"/>
                        </a:spcBef>
                        <a:spcAft>
                          <a:spcPts val="0"/>
                        </a:spcAft>
                      </a:pPr>
                      <a:endParaRPr lang="en-US" sz="2300" b="0" i="0" u="none" strike="noStrike" dirty="0">
                        <a:effectLst/>
                        <a:latin typeface="Arial" panose="020B0604020202020204" pitchFamily="34" charset="0"/>
                      </a:endParaRPr>
                    </a:p>
                  </a:txBody>
                  <a:tcPr marL="12146" marR="12146" marT="12146" marB="0" anchor="b">
                    <a:lnL>
                      <a:noFill/>
                    </a:lnL>
                    <a:lnR>
                      <a:noFill/>
                    </a:lnR>
                    <a:lnT>
                      <a:noFill/>
                    </a:lnT>
                    <a:lnB>
                      <a:noFill/>
                    </a:lnB>
                  </a:tcPr>
                </a:tc>
                <a:tc>
                  <a:txBody>
                    <a:bodyPr/>
                    <a:lstStyle/>
                    <a:p>
                      <a:pPr algn="l" fontAlgn="b">
                        <a:spcBef>
                          <a:spcPts val="0"/>
                        </a:spcBef>
                        <a:spcAft>
                          <a:spcPts val="0"/>
                        </a:spcAft>
                      </a:pPr>
                      <a:endParaRPr lang="en-US" sz="2300" b="0" i="0" u="none" strike="noStrike">
                        <a:effectLst/>
                        <a:latin typeface="Arial" panose="020B0604020202020204" pitchFamily="34" charset="0"/>
                      </a:endParaRPr>
                    </a:p>
                  </a:txBody>
                  <a:tcPr marL="12146" marR="12146" marT="12146" marB="0" anchor="b">
                    <a:lnL>
                      <a:noFill/>
                    </a:lnL>
                    <a:lnR>
                      <a:noFill/>
                    </a:lnR>
                    <a:lnT>
                      <a:noFill/>
                    </a:lnT>
                    <a:lnB>
                      <a:noFill/>
                    </a:lnB>
                  </a:tcPr>
                </a:tc>
                <a:extLst>
                  <a:ext uri="{0D108BD9-81ED-4DB2-BD59-A6C34878D82A}">
                    <a16:rowId xmlns:a16="http://schemas.microsoft.com/office/drawing/2014/main" val="4271762663"/>
                  </a:ext>
                </a:extLst>
              </a:tr>
              <a:tr h="430881">
                <a:tc>
                  <a:txBody>
                    <a:bodyPr/>
                    <a:lstStyle/>
                    <a:p>
                      <a:pPr algn="ctr" fontAlgn="ctr">
                        <a:spcBef>
                          <a:spcPts val="0"/>
                        </a:spcBef>
                        <a:spcAft>
                          <a:spcPts val="0"/>
                        </a:spcAft>
                      </a:pPr>
                      <a:r>
                        <a:rPr lang="en-US" sz="1500" b="1" i="0" u="none" strike="noStrike" dirty="0" smtClean="0">
                          <a:solidFill>
                            <a:srgbClr val="000000"/>
                          </a:solidFill>
                          <a:effectLst/>
                          <a:latin typeface="Calibri" panose="020F0502020204030204" pitchFamily="34" charset="0"/>
                        </a:rPr>
                        <a:t>21.1a</a:t>
                      </a:r>
                      <a:endParaRPr lang="en-US" sz="2300" b="0" i="0" u="none" strike="noStrike" dirty="0">
                        <a:effectLst/>
                        <a:latin typeface="Arial" panose="020B0604020202020204" pitchFamily="34" charset="0"/>
                      </a:endParaRPr>
                    </a:p>
                  </a:txBody>
                  <a:tcPr marL="12146" marR="12146" marT="12146" marB="0" anchor="ctr">
                    <a:lnL>
                      <a:noFill/>
                    </a:lnL>
                    <a:lnR>
                      <a:noFill/>
                    </a:lnR>
                    <a:lnT>
                      <a:noFill/>
                    </a:lnT>
                    <a:lnB>
                      <a:noFill/>
                    </a:lnB>
                  </a:tcPr>
                </a:tc>
                <a:tc>
                  <a:txBody>
                    <a:bodyPr/>
                    <a:lstStyle/>
                    <a:p>
                      <a:pPr algn="l" fontAlgn="b">
                        <a:spcBef>
                          <a:spcPts val="0"/>
                        </a:spcBef>
                        <a:spcAft>
                          <a:spcPts val="0"/>
                        </a:spcAft>
                      </a:pPr>
                      <a:r>
                        <a:rPr lang="en-US" sz="1500" b="0" i="0" u="none" strike="noStrike" dirty="0">
                          <a:solidFill>
                            <a:srgbClr val="9C0006"/>
                          </a:solidFill>
                          <a:effectLst/>
                          <a:latin typeface="Calibri" panose="020F0502020204030204" pitchFamily="34" charset="0"/>
                        </a:rPr>
                        <a:t> </a:t>
                      </a:r>
                      <a:endParaRPr lang="en-US" sz="2300" b="0" i="0" u="none" strike="noStrike" dirty="0">
                        <a:effectLst/>
                        <a:latin typeface="Arial" panose="020B0604020202020204" pitchFamily="34" charset="0"/>
                      </a:endParaRPr>
                    </a:p>
                  </a:txBody>
                  <a:tcPr marL="12146" marR="12146" marT="12146" marB="0" anchor="b">
                    <a:lnL>
                      <a:noFill/>
                    </a:lnL>
                    <a:lnR>
                      <a:noFill/>
                    </a:lnR>
                    <a:lnT>
                      <a:noFill/>
                    </a:lnT>
                    <a:lnB>
                      <a:noFill/>
                    </a:lnB>
                    <a:solidFill>
                      <a:schemeClr val="accent1">
                        <a:lumMod val="40000"/>
                        <a:lumOff val="60000"/>
                      </a:schemeClr>
                    </a:solidFill>
                  </a:tcPr>
                </a:tc>
                <a:tc>
                  <a:txBody>
                    <a:bodyPr/>
                    <a:lstStyle/>
                    <a:p>
                      <a:pPr algn="l" fontAlgn="b">
                        <a:spcBef>
                          <a:spcPts val="0"/>
                        </a:spcBef>
                        <a:spcAft>
                          <a:spcPts val="0"/>
                        </a:spcAft>
                      </a:pPr>
                      <a:endParaRPr lang="en-US" sz="2300" b="0" i="0" u="none" strike="noStrike">
                        <a:effectLst/>
                        <a:latin typeface="Arial" panose="020B0604020202020204" pitchFamily="34" charset="0"/>
                      </a:endParaRPr>
                    </a:p>
                  </a:txBody>
                  <a:tcPr marL="12146" marR="12146" marT="12146" marB="0" anchor="b">
                    <a:lnL>
                      <a:noFill/>
                    </a:lnL>
                    <a:lnR>
                      <a:noFill/>
                    </a:lnR>
                    <a:lnT>
                      <a:noFill/>
                    </a:lnT>
                    <a:lnB>
                      <a:noFill/>
                    </a:lnB>
                  </a:tcPr>
                </a:tc>
                <a:tc>
                  <a:txBody>
                    <a:bodyPr/>
                    <a:lstStyle/>
                    <a:p>
                      <a:pPr algn="l" fontAlgn="b">
                        <a:spcBef>
                          <a:spcPts val="0"/>
                        </a:spcBef>
                        <a:spcAft>
                          <a:spcPts val="0"/>
                        </a:spcAft>
                      </a:pPr>
                      <a:endParaRPr lang="en-US" sz="2300" b="0" i="0" u="none" strike="noStrike">
                        <a:effectLst/>
                        <a:latin typeface="Arial" panose="020B0604020202020204" pitchFamily="34" charset="0"/>
                      </a:endParaRPr>
                    </a:p>
                  </a:txBody>
                  <a:tcPr marL="12146" marR="12146" marT="12146" marB="0" anchor="b">
                    <a:lnL>
                      <a:noFill/>
                    </a:lnL>
                    <a:lnR>
                      <a:noFill/>
                    </a:lnR>
                    <a:lnT>
                      <a:noFill/>
                    </a:lnT>
                    <a:lnB>
                      <a:noFill/>
                    </a:lnB>
                  </a:tcPr>
                </a:tc>
                <a:tc>
                  <a:txBody>
                    <a:bodyPr/>
                    <a:lstStyle/>
                    <a:p>
                      <a:pPr algn="l" fontAlgn="b">
                        <a:spcBef>
                          <a:spcPts val="0"/>
                        </a:spcBef>
                        <a:spcAft>
                          <a:spcPts val="0"/>
                        </a:spcAft>
                      </a:pPr>
                      <a:endParaRPr lang="en-US" sz="2300" b="0" i="0" u="none" strike="noStrike">
                        <a:effectLst/>
                        <a:latin typeface="Arial" panose="020B0604020202020204" pitchFamily="34" charset="0"/>
                      </a:endParaRPr>
                    </a:p>
                  </a:txBody>
                  <a:tcPr marL="12146" marR="12146" marT="12146" marB="0" anchor="b">
                    <a:lnL>
                      <a:noFill/>
                    </a:lnL>
                    <a:lnR>
                      <a:noFill/>
                    </a:lnR>
                    <a:lnT>
                      <a:noFill/>
                    </a:lnT>
                    <a:lnB>
                      <a:noFill/>
                    </a:lnB>
                  </a:tcPr>
                </a:tc>
                <a:tc>
                  <a:txBody>
                    <a:bodyPr/>
                    <a:lstStyle/>
                    <a:p>
                      <a:pPr algn="l" fontAlgn="b">
                        <a:spcBef>
                          <a:spcPts val="0"/>
                        </a:spcBef>
                        <a:spcAft>
                          <a:spcPts val="0"/>
                        </a:spcAft>
                      </a:pPr>
                      <a:endParaRPr lang="en-US" sz="2300" b="0" i="0" u="none" strike="noStrike">
                        <a:effectLst/>
                        <a:latin typeface="Arial" panose="020B0604020202020204" pitchFamily="34" charset="0"/>
                      </a:endParaRPr>
                    </a:p>
                  </a:txBody>
                  <a:tcPr marL="12146" marR="12146" marT="12146" marB="0" anchor="b">
                    <a:lnL>
                      <a:noFill/>
                    </a:lnL>
                    <a:lnR>
                      <a:noFill/>
                    </a:lnR>
                    <a:lnT>
                      <a:noFill/>
                    </a:lnT>
                    <a:lnB>
                      <a:noFill/>
                    </a:lnB>
                  </a:tcPr>
                </a:tc>
                <a:tc>
                  <a:txBody>
                    <a:bodyPr/>
                    <a:lstStyle/>
                    <a:p>
                      <a:pPr algn="l" fontAlgn="b">
                        <a:spcBef>
                          <a:spcPts val="0"/>
                        </a:spcBef>
                        <a:spcAft>
                          <a:spcPts val="0"/>
                        </a:spcAft>
                      </a:pPr>
                      <a:endParaRPr lang="en-US" sz="2300" b="0" i="0" u="none" strike="noStrike">
                        <a:effectLst/>
                        <a:latin typeface="Arial" panose="020B0604020202020204" pitchFamily="34" charset="0"/>
                      </a:endParaRPr>
                    </a:p>
                  </a:txBody>
                  <a:tcPr marL="12146" marR="12146" marT="12146" marB="0" anchor="b">
                    <a:lnL>
                      <a:noFill/>
                    </a:lnL>
                    <a:lnR>
                      <a:noFill/>
                    </a:lnR>
                    <a:lnT>
                      <a:noFill/>
                    </a:lnT>
                    <a:lnB>
                      <a:noFill/>
                    </a:lnB>
                  </a:tcPr>
                </a:tc>
                <a:extLst>
                  <a:ext uri="{0D108BD9-81ED-4DB2-BD59-A6C34878D82A}">
                    <a16:rowId xmlns:a16="http://schemas.microsoft.com/office/drawing/2014/main" val="4170042490"/>
                  </a:ext>
                </a:extLst>
              </a:tr>
              <a:tr h="430881">
                <a:tc>
                  <a:txBody>
                    <a:bodyPr/>
                    <a:lstStyle/>
                    <a:p>
                      <a:pPr algn="ctr" fontAlgn="ctr">
                        <a:spcBef>
                          <a:spcPts val="0"/>
                        </a:spcBef>
                        <a:spcAft>
                          <a:spcPts val="0"/>
                        </a:spcAft>
                      </a:pPr>
                      <a:r>
                        <a:rPr lang="en-US" sz="1500" b="1" i="0" u="none" strike="noStrike" dirty="0" smtClean="0">
                          <a:solidFill>
                            <a:srgbClr val="000000"/>
                          </a:solidFill>
                          <a:effectLst/>
                          <a:latin typeface="Calibri" panose="020F0502020204030204" pitchFamily="34" charset="0"/>
                        </a:rPr>
                        <a:t>21.1b</a:t>
                      </a:r>
                      <a:endParaRPr lang="en-US" sz="2300" b="0" i="0" u="none" strike="noStrike" dirty="0">
                        <a:effectLst/>
                        <a:latin typeface="Arial" panose="020B0604020202020204" pitchFamily="34" charset="0"/>
                      </a:endParaRPr>
                    </a:p>
                  </a:txBody>
                  <a:tcPr marL="12146" marR="12146" marT="12146" marB="0" anchor="ctr">
                    <a:lnL>
                      <a:noFill/>
                    </a:lnL>
                    <a:lnR>
                      <a:noFill/>
                    </a:lnR>
                    <a:lnT>
                      <a:noFill/>
                    </a:lnT>
                    <a:lnB>
                      <a:noFill/>
                    </a:lnB>
                  </a:tcPr>
                </a:tc>
                <a:tc>
                  <a:txBody>
                    <a:bodyPr/>
                    <a:lstStyle/>
                    <a:p>
                      <a:pPr algn="l" fontAlgn="b">
                        <a:spcBef>
                          <a:spcPts val="0"/>
                        </a:spcBef>
                        <a:spcAft>
                          <a:spcPts val="0"/>
                        </a:spcAft>
                      </a:pPr>
                      <a:r>
                        <a:rPr lang="en-US" sz="1500" b="0" i="0" u="none" strike="noStrike">
                          <a:solidFill>
                            <a:srgbClr val="9C0006"/>
                          </a:solidFill>
                          <a:effectLst/>
                          <a:latin typeface="Calibri" panose="020F0502020204030204" pitchFamily="34" charset="0"/>
                        </a:rPr>
                        <a:t> </a:t>
                      </a:r>
                      <a:endParaRPr lang="en-US" sz="2300" b="0" i="0" u="none" strike="noStrike">
                        <a:effectLst/>
                        <a:latin typeface="Arial" panose="020B0604020202020204" pitchFamily="34" charset="0"/>
                      </a:endParaRPr>
                    </a:p>
                  </a:txBody>
                  <a:tcPr marL="12146" marR="12146" marT="12146" marB="0" anchor="b">
                    <a:lnL>
                      <a:noFill/>
                    </a:lnL>
                    <a:lnR>
                      <a:noFill/>
                    </a:lnR>
                    <a:lnT>
                      <a:noFill/>
                    </a:lnT>
                    <a:lnB>
                      <a:noFill/>
                    </a:lnB>
                    <a:solidFill>
                      <a:schemeClr val="accent1">
                        <a:lumMod val="40000"/>
                        <a:lumOff val="60000"/>
                      </a:schemeClr>
                    </a:solidFill>
                  </a:tcPr>
                </a:tc>
                <a:tc>
                  <a:txBody>
                    <a:bodyPr/>
                    <a:lstStyle/>
                    <a:p>
                      <a:pPr algn="l" fontAlgn="b">
                        <a:spcBef>
                          <a:spcPts val="0"/>
                        </a:spcBef>
                        <a:spcAft>
                          <a:spcPts val="0"/>
                        </a:spcAft>
                      </a:pPr>
                      <a:r>
                        <a:rPr lang="en-US" sz="1500" b="0" i="0" u="none" strike="noStrike" dirty="0">
                          <a:solidFill>
                            <a:srgbClr val="9C0006"/>
                          </a:solidFill>
                          <a:effectLst/>
                          <a:latin typeface="Calibri" panose="020F0502020204030204" pitchFamily="34" charset="0"/>
                        </a:rPr>
                        <a:t> </a:t>
                      </a:r>
                      <a:endParaRPr lang="en-US" sz="2300" b="0" i="0" u="none" strike="noStrike" dirty="0">
                        <a:effectLst/>
                        <a:latin typeface="Arial" panose="020B0604020202020204" pitchFamily="34" charset="0"/>
                      </a:endParaRPr>
                    </a:p>
                  </a:txBody>
                  <a:tcPr marL="12146" marR="12146" marT="12146" marB="0" anchor="b">
                    <a:lnL>
                      <a:noFill/>
                    </a:lnL>
                    <a:lnR>
                      <a:noFill/>
                    </a:lnR>
                    <a:lnT>
                      <a:noFill/>
                    </a:lnT>
                    <a:lnB>
                      <a:noFill/>
                    </a:lnB>
                    <a:solidFill>
                      <a:schemeClr val="accent1">
                        <a:lumMod val="40000"/>
                        <a:lumOff val="60000"/>
                      </a:schemeClr>
                    </a:solidFill>
                  </a:tcPr>
                </a:tc>
                <a:tc>
                  <a:txBody>
                    <a:bodyPr/>
                    <a:lstStyle/>
                    <a:p>
                      <a:pPr algn="l" fontAlgn="b">
                        <a:spcBef>
                          <a:spcPts val="0"/>
                        </a:spcBef>
                        <a:spcAft>
                          <a:spcPts val="0"/>
                        </a:spcAft>
                      </a:pPr>
                      <a:endParaRPr lang="en-US" sz="2300" b="0" i="0" u="none" strike="noStrike">
                        <a:effectLst/>
                        <a:latin typeface="Arial" panose="020B0604020202020204" pitchFamily="34" charset="0"/>
                      </a:endParaRPr>
                    </a:p>
                  </a:txBody>
                  <a:tcPr marL="12146" marR="12146" marT="12146" marB="0" anchor="b">
                    <a:lnL>
                      <a:noFill/>
                    </a:lnL>
                    <a:lnR>
                      <a:noFill/>
                    </a:lnR>
                    <a:lnT>
                      <a:noFill/>
                    </a:lnT>
                    <a:lnB>
                      <a:noFill/>
                    </a:lnB>
                  </a:tcPr>
                </a:tc>
                <a:tc>
                  <a:txBody>
                    <a:bodyPr/>
                    <a:lstStyle/>
                    <a:p>
                      <a:pPr algn="l" fontAlgn="b">
                        <a:spcBef>
                          <a:spcPts val="0"/>
                        </a:spcBef>
                        <a:spcAft>
                          <a:spcPts val="0"/>
                        </a:spcAft>
                      </a:pPr>
                      <a:endParaRPr lang="en-US" sz="2300" b="0" i="0" u="none" strike="noStrike">
                        <a:effectLst/>
                        <a:latin typeface="Arial" panose="020B0604020202020204" pitchFamily="34" charset="0"/>
                      </a:endParaRPr>
                    </a:p>
                  </a:txBody>
                  <a:tcPr marL="12146" marR="12146" marT="12146" marB="0" anchor="b">
                    <a:lnL>
                      <a:noFill/>
                    </a:lnL>
                    <a:lnR>
                      <a:noFill/>
                    </a:lnR>
                    <a:lnT>
                      <a:noFill/>
                    </a:lnT>
                    <a:lnB>
                      <a:noFill/>
                    </a:lnB>
                  </a:tcPr>
                </a:tc>
                <a:tc>
                  <a:txBody>
                    <a:bodyPr/>
                    <a:lstStyle/>
                    <a:p>
                      <a:pPr algn="l" fontAlgn="b">
                        <a:spcBef>
                          <a:spcPts val="0"/>
                        </a:spcBef>
                        <a:spcAft>
                          <a:spcPts val="0"/>
                        </a:spcAft>
                      </a:pPr>
                      <a:endParaRPr lang="en-US" sz="2300" b="0" i="0" u="none" strike="noStrike">
                        <a:effectLst/>
                        <a:latin typeface="Arial" panose="020B0604020202020204" pitchFamily="34" charset="0"/>
                      </a:endParaRPr>
                    </a:p>
                  </a:txBody>
                  <a:tcPr marL="12146" marR="12146" marT="12146" marB="0" anchor="b">
                    <a:lnL>
                      <a:noFill/>
                    </a:lnL>
                    <a:lnR>
                      <a:noFill/>
                    </a:lnR>
                    <a:lnT>
                      <a:noFill/>
                    </a:lnT>
                    <a:lnB>
                      <a:noFill/>
                    </a:lnB>
                  </a:tcPr>
                </a:tc>
                <a:tc>
                  <a:txBody>
                    <a:bodyPr/>
                    <a:lstStyle/>
                    <a:p>
                      <a:pPr algn="l" fontAlgn="b">
                        <a:spcBef>
                          <a:spcPts val="0"/>
                        </a:spcBef>
                        <a:spcAft>
                          <a:spcPts val="0"/>
                        </a:spcAft>
                      </a:pPr>
                      <a:endParaRPr lang="en-US" sz="2300" b="0" i="0" u="none" strike="noStrike">
                        <a:effectLst/>
                        <a:latin typeface="Arial" panose="020B0604020202020204" pitchFamily="34" charset="0"/>
                      </a:endParaRPr>
                    </a:p>
                  </a:txBody>
                  <a:tcPr marL="12146" marR="12146" marT="12146" marB="0" anchor="b">
                    <a:lnL>
                      <a:noFill/>
                    </a:lnL>
                    <a:lnR>
                      <a:noFill/>
                    </a:lnR>
                    <a:lnT>
                      <a:noFill/>
                    </a:lnT>
                    <a:lnB>
                      <a:noFill/>
                    </a:lnB>
                  </a:tcPr>
                </a:tc>
                <a:extLst>
                  <a:ext uri="{0D108BD9-81ED-4DB2-BD59-A6C34878D82A}">
                    <a16:rowId xmlns:a16="http://schemas.microsoft.com/office/drawing/2014/main" val="1418062564"/>
                  </a:ext>
                </a:extLst>
              </a:tr>
              <a:tr h="430881">
                <a:tc>
                  <a:txBody>
                    <a:bodyPr/>
                    <a:lstStyle/>
                    <a:p>
                      <a:pPr algn="ctr" fontAlgn="ctr">
                        <a:spcBef>
                          <a:spcPts val="0"/>
                        </a:spcBef>
                        <a:spcAft>
                          <a:spcPts val="0"/>
                        </a:spcAft>
                      </a:pPr>
                      <a:r>
                        <a:rPr lang="en-US" sz="1500" b="1" i="0" u="none" strike="noStrike" dirty="0" smtClean="0">
                          <a:solidFill>
                            <a:srgbClr val="000000"/>
                          </a:solidFill>
                          <a:effectLst/>
                          <a:latin typeface="Calibri" panose="020F0502020204030204" pitchFamily="34" charset="0"/>
                        </a:rPr>
                        <a:t>21.1c</a:t>
                      </a:r>
                      <a:endParaRPr lang="en-US" sz="2300" b="0" i="0" u="none" strike="noStrike" dirty="0">
                        <a:effectLst/>
                        <a:latin typeface="Arial" panose="020B0604020202020204" pitchFamily="34" charset="0"/>
                      </a:endParaRPr>
                    </a:p>
                  </a:txBody>
                  <a:tcPr marL="12146" marR="12146" marT="12146" marB="0" anchor="ctr">
                    <a:lnL>
                      <a:noFill/>
                    </a:lnL>
                    <a:lnR>
                      <a:noFill/>
                    </a:lnR>
                    <a:lnT>
                      <a:noFill/>
                    </a:lnT>
                    <a:lnB>
                      <a:noFill/>
                    </a:lnB>
                  </a:tcPr>
                </a:tc>
                <a:tc>
                  <a:txBody>
                    <a:bodyPr/>
                    <a:lstStyle/>
                    <a:p>
                      <a:pPr algn="l" fontAlgn="b">
                        <a:spcBef>
                          <a:spcPts val="0"/>
                        </a:spcBef>
                        <a:spcAft>
                          <a:spcPts val="0"/>
                        </a:spcAft>
                      </a:pPr>
                      <a:r>
                        <a:rPr lang="en-US" sz="1500" b="0" i="0" u="none" strike="noStrike">
                          <a:solidFill>
                            <a:srgbClr val="9C0006"/>
                          </a:solidFill>
                          <a:effectLst/>
                          <a:latin typeface="Calibri" panose="020F0502020204030204" pitchFamily="34" charset="0"/>
                        </a:rPr>
                        <a:t> </a:t>
                      </a:r>
                      <a:endParaRPr lang="en-US" sz="2300" b="0" i="0" u="none" strike="noStrike">
                        <a:effectLst/>
                        <a:latin typeface="Arial" panose="020B0604020202020204" pitchFamily="34" charset="0"/>
                      </a:endParaRPr>
                    </a:p>
                  </a:txBody>
                  <a:tcPr marL="12146" marR="12146" marT="12146" marB="0" anchor="b">
                    <a:lnL>
                      <a:noFill/>
                    </a:lnL>
                    <a:lnR>
                      <a:noFill/>
                    </a:lnR>
                    <a:lnT>
                      <a:noFill/>
                    </a:lnT>
                    <a:lnB>
                      <a:noFill/>
                    </a:lnB>
                    <a:solidFill>
                      <a:schemeClr val="accent1">
                        <a:lumMod val="40000"/>
                        <a:lumOff val="60000"/>
                      </a:schemeClr>
                    </a:solidFill>
                  </a:tcPr>
                </a:tc>
                <a:tc>
                  <a:txBody>
                    <a:bodyPr/>
                    <a:lstStyle/>
                    <a:p>
                      <a:pPr algn="l" fontAlgn="b">
                        <a:spcBef>
                          <a:spcPts val="0"/>
                        </a:spcBef>
                        <a:spcAft>
                          <a:spcPts val="0"/>
                        </a:spcAft>
                      </a:pPr>
                      <a:endParaRPr lang="en-US" sz="2300" b="0" i="0" u="none" strike="noStrike">
                        <a:effectLst/>
                        <a:latin typeface="Arial" panose="020B0604020202020204" pitchFamily="34" charset="0"/>
                      </a:endParaRPr>
                    </a:p>
                  </a:txBody>
                  <a:tcPr marL="12146" marR="12146" marT="12146" marB="0" anchor="b">
                    <a:lnL>
                      <a:noFill/>
                    </a:lnL>
                    <a:lnR>
                      <a:noFill/>
                    </a:lnR>
                    <a:lnT>
                      <a:noFill/>
                    </a:lnT>
                    <a:lnB>
                      <a:noFill/>
                    </a:lnB>
                  </a:tcPr>
                </a:tc>
                <a:tc>
                  <a:txBody>
                    <a:bodyPr/>
                    <a:lstStyle/>
                    <a:p>
                      <a:pPr algn="l" fontAlgn="b">
                        <a:spcBef>
                          <a:spcPts val="0"/>
                        </a:spcBef>
                        <a:spcAft>
                          <a:spcPts val="0"/>
                        </a:spcAft>
                      </a:pPr>
                      <a:r>
                        <a:rPr lang="en-US" sz="1500" b="0" i="0" u="none" strike="noStrike" dirty="0">
                          <a:solidFill>
                            <a:srgbClr val="9C0006"/>
                          </a:solidFill>
                          <a:effectLst/>
                          <a:latin typeface="Calibri" panose="020F0502020204030204" pitchFamily="34" charset="0"/>
                        </a:rPr>
                        <a:t> </a:t>
                      </a:r>
                      <a:endParaRPr lang="en-US" sz="2300" b="0" i="0" u="none" strike="noStrike" dirty="0">
                        <a:effectLst/>
                        <a:latin typeface="Arial" panose="020B0604020202020204" pitchFamily="34" charset="0"/>
                      </a:endParaRPr>
                    </a:p>
                  </a:txBody>
                  <a:tcPr marL="12146" marR="12146" marT="12146" marB="0" anchor="b">
                    <a:lnL>
                      <a:noFill/>
                    </a:lnL>
                    <a:lnR>
                      <a:noFill/>
                    </a:lnR>
                    <a:lnT>
                      <a:noFill/>
                    </a:lnT>
                    <a:lnB>
                      <a:noFill/>
                    </a:lnB>
                    <a:solidFill>
                      <a:schemeClr val="accent1">
                        <a:lumMod val="40000"/>
                        <a:lumOff val="60000"/>
                      </a:schemeClr>
                    </a:solidFill>
                  </a:tcPr>
                </a:tc>
                <a:tc>
                  <a:txBody>
                    <a:bodyPr/>
                    <a:lstStyle/>
                    <a:p>
                      <a:pPr algn="l" fontAlgn="b">
                        <a:spcBef>
                          <a:spcPts val="0"/>
                        </a:spcBef>
                        <a:spcAft>
                          <a:spcPts val="0"/>
                        </a:spcAft>
                      </a:pPr>
                      <a:endParaRPr lang="en-US" sz="2300" b="0" i="0" u="none" strike="noStrike">
                        <a:effectLst/>
                        <a:latin typeface="Arial" panose="020B0604020202020204" pitchFamily="34" charset="0"/>
                      </a:endParaRPr>
                    </a:p>
                  </a:txBody>
                  <a:tcPr marL="12146" marR="12146" marT="12146" marB="0" anchor="b">
                    <a:lnL>
                      <a:noFill/>
                    </a:lnL>
                    <a:lnR>
                      <a:noFill/>
                    </a:lnR>
                    <a:lnT>
                      <a:noFill/>
                    </a:lnT>
                    <a:lnB>
                      <a:noFill/>
                    </a:lnB>
                  </a:tcPr>
                </a:tc>
                <a:tc>
                  <a:txBody>
                    <a:bodyPr/>
                    <a:lstStyle/>
                    <a:p>
                      <a:pPr algn="l" fontAlgn="b">
                        <a:spcBef>
                          <a:spcPts val="0"/>
                        </a:spcBef>
                        <a:spcAft>
                          <a:spcPts val="0"/>
                        </a:spcAft>
                      </a:pPr>
                      <a:endParaRPr lang="en-US" sz="2300" b="0" i="0" u="none" strike="noStrike">
                        <a:effectLst/>
                        <a:latin typeface="Arial" panose="020B0604020202020204" pitchFamily="34" charset="0"/>
                      </a:endParaRPr>
                    </a:p>
                  </a:txBody>
                  <a:tcPr marL="12146" marR="12146" marT="12146" marB="0" anchor="b">
                    <a:lnL>
                      <a:noFill/>
                    </a:lnL>
                    <a:lnR>
                      <a:noFill/>
                    </a:lnR>
                    <a:lnT>
                      <a:noFill/>
                    </a:lnT>
                    <a:lnB>
                      <a:noFill/>
                    </a:lnB>
                  </a:tcPr>
                </a:tc>
                <a:tc>
                  <a:txBody>
                    <a:bodyPr/>
                    <a:lstStyle/>
                    <a:p>
                      <a:pPr algn="l" fontAlgn="b">
                        <a:spcBef>
                          <a:spcPts val="0"/>
                        </a:spcBef>
                        <a:spcAft>
                          <a:spcPts val="0"/>
                        </a:spcAft>
                      </a:pPr>
                      <a:endParaRPr lang="en-US" sz="2300" b="0" i="0" u="none" strike="noStrike">
                        <a:effectLst/>
                        <a:latin typeface="Arial" panose="020B0604020202020204" pitchFamily="34" charset="0"/>
                      </a:endParaRPr>
                    </a:p>
                  </a:txBody>
                  <a:tcPr marL="12146" marR="12146" marT="12146" marB="0" anchor="b">
                    <a:lnL>
                      <a:noFill/>
                    </a:lnL>
                    <a:lnR>
                      <a:noFill/>
                    </a:lnR>
                    <a:lnT>
                      <a:noFill/>
                    </a:lnT>
                    <a:lnB>
                      <a:noFill/>
                    </a:lnB>
                  </a:tcPr>
                </a:tc>
                <a:extLst>
                  <a:ext uri="{0D108BD9-81ED-4DB2-BD59-A6C34878D82A}">
                    <a16:rowId xmlns:a16="http://schemas.microsoft.com/office/drawing/2014/main" val="3294057004"/>
                  </a:ext>
                </a:extLst>
              </a:tr>
              <a:tr h="430881">
                <a:tc>
                  <a:txBody>
                    <a:bodyPr/>
                    <a:lstStyle/>
                    <a:p>
                      <a:pPr algn="ctr" fontAlgn="ctr">
                        <a:spcBef>
                          <a:spcPts val="0"/>
                        </a:spcBef>
                        <a:spcAft>
                          <a:spcPts val="0"/>
                        </a:spcAft>
                      </a:pPr>
                      <a:r>
                        <a:rPr lang="en-US" sz="1500" b="1" i="0" u="none" strike="noStrike" dirty="0" smtClean="0">
                          <a:solidFill>
                            <a:srgbClr val="000000"/>
                          </a:solidFill>
                          <a:effectLst/>
                          <a:latin typeface="Calibri" panose="020F0502020204030204" pitchFamily="34" charset="0"/>
                        </a:rPr>
                        <a:t>21.1d</a:t>
                      </a:r>
                      <a:endParaRPr lang="en-US" sz="2300" b="0" i="0" u="none" strike="noStrike" dirty="0">
                        <a:effectLst/>
                        <a:latin typeface="Arial" panose="020B0604020202020204" pitchFamily="34" charset="0"/>
                      </a:endParaRPr>
                    </a:p>
                  </a:txBody>
                  <a:tcPr marL="12146" marR="12146" marT="12146" marB="0" anchor="ctr">
                    <a:lnL>
                      <a:noFill/>
                    </a:lnL>
                    <a:lnR>
                      <a:noFill/>
                    </a:lnR>
                    <a:lnT>
                      <a:noFill/>
                    </a:lnT>
                    <a:lnB>
                      <a:noFill/>
                    </a:lnB>
                  </a:tcPr>
                </a:tc>
                <a:tc>
                  <a:txBody>
                    <a:bodyPr/>
                    <a:lstStyle/>
                    <a:p>
                      <a:pPr algn="l" fontAlgn="b">
                        <a:spcBef>
                          <a:spcPts val="0"/>
                        </a:spcBef>
                        <a:spcAft>
                          <a:spcPts val="0"/>
                        </a:spcAft>
                      </a:pPr>
                      <a:r>
                        <a:rPr lang="en-US" sz="1500" b="0" i="0" u="none" strike="noStrike">
                          <a:solidFill>
                            <a:srgbClr val="9C0006"/>
                          </a:solidFill>
                          <a:effectLst/>
                          <a:latin typeface="Calibri" panose="020F0502020204030204" pitchFamily="34" charset="0"/>
                        </a:rPr>
                        <a:t> </a:t>
                      </a:r>
                      <a:endParaRPr lang="en-US" sz="2300" b="0" i="0" u="none" strike="noStrike">
                        <a:effectLst/>
                        <a:latin typeface="Arial" panose="020B0604020202020204" pitchFamily="34" charset="0"/>
                      </a:endParaRPr>
                    </a:p>
                  </a:txBody>
                  <a:tcPr marL="12146" marR="12146" marT="12146" marB="0" anchor="b">
                    <a:lnL>
                      <a:noFill/>
                    </a:lnL>
                    <a:lnR>
                      <a:noFill/>
                    </a:lnR>
                    <a:lnT>
                      <a:noFill/>
                    </a:lnT>
                    <a:lnB>
                      <a:noFill/>
                    </a:lnB>
                    <a:solidFill>
                      <a:schemeClr val="accent1">
                        <a:lumMod val="40000"/>
                        <a:lumOff val="60000"/>
                      </a:schemeClr>
                    </a:solidFill>
                  </a:tcPr>
                </a:tc>
                <a:tc>
                  <a:txBody>
                    <a:bodyPr/>
                    <a:lstStyle/>
                    <a:p>
                      <a:pPr algn="l" fontAlgn="b">
                        <a:spcBef>
                          <a:spcPts val="0"/>
                        </a:spcBef>
                        <a:spcAft>
                          <a:spcPts val="0"/>
                        </a:spcAft>
                      </a:pPr>
                      <a:endParaRPr lang="en-US" sz="2300" b="0" i="0" u="none" strike="noStrike">
                        <a:effectLst/>
                        <a:latin typeface="Arial" panose="020B0604020202020204" pitchFamily="34" charset="0"/>
                      </a:endParaRPr>
                    </a:p>
                  </a:txBody>
                  <a:tcPr marL="12146" marR="12146" marT="12146" marB="0" anchor="b">
                    <a:lnL>
                      <a:noFill/>
                    </a:lnL>
                    <a:lnR>
                      <a:noFill/>
                    </a:lnR>
                    <a:lnT>
                      <a:noFill/>
                    </a:lnT>
                    <a:lnB>
                      <a:noFill/>
                    </a:lnB>
                  </a:tcPr>
                </a:tc>
                <a:tc>
                  <a:txBody>
                    <a:bodyPr/>
                    <a:lstStyle/>
                    <a:p>
                      <a:pPr algn="l" fontAlgn="b">
                        <a:spcBef>
                          <a:spcPts val="0"/>
                        </a:spcBef>
                        <a:spcAft>
                          <a:spcPts val="0"/>
                        </a:spcAft>
                      </a:pPr>
                      <a:endParaRPr lang="en-US" sz="2300" b="0" i="0" u="none" strike="noStrike">
                        <a:effectLst/>
                        <a:latin typeface="Arial" panose="020B0604020202020204" pitchFamily="34" charset="0"/>
                      </a:endParaRPr>
                    </a:p>
                  </a:txBody>
                  <a:tcPr marL="12146" marR="12146" marT="12146" marB="0" anchor="b">
                    <a:lnL>
                      <a:noFill/>
                    </a:lnL>
                    <a:lnR>
                      <a:noFill/>
                    </a:lnR>
                    <a:lnT>
                      <a:noFill/>
                    </a:lnT>
                    <a:lnB>
                      <a:noFill/>
                    </a:lnB>
                  </a:tcPr>
                </a:tc>
                <a:tc>
                  <a:txBody>
                    <a:bodyPr/>
                    <a:lstStyle/>
                    <a:p>
                      <a:pPr algn="l" fontAlgn="b">
                        <a:spcBef>
                          <a:spcPts val="0"/>
                        </a:spcBef>
                        <a:spcAft>
                          <a:spcPts val="0"/>
                        </a:spcAft>
                      </a:pPr>
                      <a:r>
                        <a:rPr lang="en-US" sz="1500" b="0" i="0" u="none" strike="noStrike" dirty="0">
                          <a:solidFill>
                            <a:srgbClr val="9C0006"/>
                          </a:solidFill>
                          <a:effectLst/>
                          <a:latin typeface="Calibri" panose="020F0502020204030204" pitchFamily="34" charset="0"/>
                        </a:rPr>
                        <a:t> </a:t>
                      </a:r>
                      <a:endParaRPr lang="en-US" sz="2300" b="0" i="0" u="none" strike="noStrike" dirty="0">
                        <a:effectLst/>
                        <a:latin typeface="Arial" panose="020B0604020202020204" pitchFamily="34" charset="0"/>
                      </a:endParaRPr>
                    </a:p>
                  </a:txBody>
                  <a:tcPr marL="12146" marR="12146" marT="12146" marB="0" anchor="b">
                    <a:lnL>
                      <a:noFill/>
                    </a:lnL>
                    <a:lnR>
                      <a:noFill/>
                    </a:lnR>
                    <a:lnT>
                      <a:noFill/>
                    </a:lnT>
                    <a:lnB>
                      <a:noFill/>
                    </a:lnB>
                    <a:solidFill>
                      <a:schemeClr val="accent1">
                        <a:lumMod val="40000"/>
                        <a:lumOff val="60000"/>
                      </a:schemeClr>
                    </a:solidFill>
                  </a:tcPr>
                </a:tc>
                <a:tc>
                  <a:txBody>
                    <a:bodyPr/>
                    <a:lstStyle/>
                    <a:p>
                      <a:pPr algn="l" fontAlgn="b">
                        <a:spcBef>
                          <a:spcPts val="0"/>
                        </a:spcBef>
                        <a:spcAft>
                          <a:spcPts val="0"/>
                        </a:spcAft>
                      </a:pPr>
                      <a:endParaRPr lang="en-US" sz="2300" b="0" i="0" u="none" strike="noStrike">
                        <a:effectLst/>
                        <a:latin typeface="Arial" panose="020B0604020202020204" pitchFamily="34" charset="0"/>
                      </a:endParaRPr>
                    </a:p>
                  </a:txBody>
                  <a:tcPr marL="12146" marR="12146" marT="12146" marB="0" anchor="b">
                    <a:lnL>
                      <a:noFill/>
                    </a:lnL>
                    <a:lnR>
                      <a:noFill/>
                    </a:lnR>
                    <a:lnT>
                      <a:noFill/>
                    </a:lnT>
                    <a:lnB>
                      <a:noFill/>
                    </a:lnB>
                  </a:tcPr>
                </a:tc>
                <a:tc>
                  <a:txBody>
                    <a:bodyPr/>
                    <a:lstStyle/>
                    <a:p>
                      <a:pPr algn="l" fontAlgn="b">
                        <a:spcBef>
                          <a:spcPts val="0"/>
                        </a:spcBef>
                        <a:spcAft>
                          <a:spcPts val="0"/>
                        </a:spcAft>
                      </a:pPr>
                      <a:endParaRPr lang="en-US" sz="2300" b="0" i="0" u="none" strike="noStrike">
                        <a:effectLst/>
                        <a:latin typeface="Arial" panose="020B0604020202020204" pitchFamily="34" charset="0"/>
                      </a:endParaRPr>
                    </a:p>
                  </a:txBody>
                  <a:tcPr marL="12146" marR="12146" marT="12146" marB="0" anchor="b">
                    <a:lnL>
                      <a:noFill/>
                    </a:lnL>
                    <a:lnR>
                      <a:noFill/>
                    </a:lnR>
                    <a:lnT>
                      <a:noFill/>
                    </a:lnT>
                    <a:lnB>
                      <a:noFill/>
                    </a:lnB>
                  </a:tcPr>
                </a:tc>
                <a:extLst>
                  <a:ext uri="{0D108BD9-81ED-4DB2-BD59-A6C34878D82A}">
                    <a16:rowId xmlns:a16="http://schemas.microsoft.com/office/drawing/2014/main" val="228828549"/>
                  </a:ext>
                </a:extLst>
              </a:tr>
              <a:tr h="430881">
                <a:tc>
                  <a:txBody>
                    <a:bodyPr/>
                    <a:lstStyle/>
                    <a:p>
                      <a:pPr algn="ctr" fontAlgn="ctr">
                        <a:spcBef>
                          <a:spcPts val="0"/>
                        </a:spcBef>
                        <a:spcAft>
                          <a:spcPts val="0"/>
                        </a:spcAft>
                      </a:pPr>
                      <a:r>
                        <a:rPr lang="en-US" sz="1500" b="1" i="0" u="none" strike="noStrike" dirty="0" smtClean="0">
                          <a:solidFill>
                            <a:srgbClr val="000000"/>
                          </a:solidFill>
                          <a:effectLst/>
                          <a:latin typeface="Calibri" panose="020F0502020204030204" pitchFamily="34" charset="0"/>
                        </a:rPr>
                        <a:t>21.1e</a:t>
                      </a:r>
                      <a:endParaRPr lang="en-US" sz="2300" b="0" i="0" u="none" strike="noStrike" dirty="0">
                        <a:effectLst/>
                        <a:latin typeface="Arial" panose="020B0604020202020204" pitchFamily="34" charset="0"/>
                      </a:endParaRPr>
                    </a:p>
                  </a:txBody>
                  <a:tcPr marL="12146" marR="12146" marT="12146" marB="0" anchor="ctr">
                    <a:lnL>
                      <a:noFill/>
                    </a:lnL>
                    <a:lnR>
                      <a:noFill/>
                    </a:lnR>
                    <a:lnT>
                      <a:noFill/>
                    </a:lnT>
                    <a:lnB>
                      <a:noFill/>
                    </a:lnB>
                  </a:tcPr>
                </a:tc>
                <a:tc>
                  <a:txBody>
                    <a:bodyPr/>
                    <a:lstStyle/>
                    <a:p>
                      <a:pPr algn="l" fontAlgn="b">
                        <a:spcBef>
                          <a:spcPts val="0"/>
                        </a:spcBef>
                        <a:spcAft>
                          <a:spcPts val="0"/>
                        </a:spcAft>
                      </a:pPr>
                      <a:r>
                        <a:rPr lang="en-US" sz="1500" b="0" i="0" u="none" strike="noStrike">
                          <a:solidFill>
                            <a:srgbClr val="9C0006"/>
                          </a:solidFill>
                          <a:effectLst/>
                          <a:latin typeface="Calibri" panose="020F0502020204030204" pitchFamily="34" charset="0"/>
                        </a:rPr>
                        <a:t> </a:t>
                      </a:r>
                      <a:endParaRPr lang="en-US" sz="2300" b="0" i="0" u="none" strike="noStrike">
                        <a:effectLst/>
                        <a:latin typeface="Arial" panose="020B0604020202020204" pitchFamily="34" charset="0"/>
                      </a:endParaRPr>
                    </a:p>
                  </a:txBody>
                  <a:tcPr marL="12146" marR="12146" marT="12146" marB="0" anchor="b">
                    <a:lnL>
                      <a:noFill/>
                    </a:lnL>
                    <a:lnR>
                      <a:noFill/>
                    </a:lnR>
                    <a:lnT>
                      <a:noFill/>
                    </a:lnT>
                    <a:lnB>
                      <a:noFill/>
                    </a:lnB>
                    <a:solidFill>
                      <a:schemeClr val="accent1">
                        <a:lumMod val="40000"/>
                        <a:lumOff val="60000"/>
                      </a:schemeClr>
                    </a:solidFill>
                  </a:tcPr>
                </a:tc>
                <a:tc>
                  <a:txBody>
                    <a:bodyPr/>
                    <a:lstStyle/>
                    <a:p>
                      <a:pPr algn="l" fontAlgn="b">
                        <a:spcBef>
                          <a:spcPts val="0"/>
                        </a:spcBef>
                        <a:spcAft>
                          <a:spcPts val="0"/>
                        </a:spcAft>
                      </a:pPr>
                      <a:r>
                        <a:rPr lang="en-US" sz="1500" b="0" i="0" u="none" strike="noStrike" dirty="0">
                          <a:solidFill>
                            <a:srgbClr val="9C0006"/>
                          </a:solidFill>
                          <a:effectLst/>
                          <a:latin typeface="Calibri" panose="020F0502020204030204" pitchFamily="34" charset="0"/>
                        </a:rPr>
                        <a:t> </a:t>
                      </a:r>
                      <a:endParaRPr lang="en-US" sz="2300" b="0" i="0" u="none" strike="noStrike" dirty="0">
                        <a:effectLst/>
                        <a:latin typeface="Arial" panose="020B0604020202020204" pitchFamily="34" charset="0"/>
                      </a:endParaRPr>
                    </a:p>
                  </a:txBody>
                  <a:tcPr marL="12146" marR="12146" marT="12146" marB="0" anchor="b">
                    <a:lnL>
                      <a:noFill/>
                    </a:lnL>
                    <a:lnR>
                      <a:noFill/>
                    </a:lnR>
                    <a:lnT>
                      <a:noFill/>
                    </a:lnT>
                    <a:lnB>
                      <a:noFill/>
                    </a:lnB>
                    <a:solidFill>
                      <a:schemeClr val="accent1">
                        <a:lumMod val="40000"/>
                        <a:lumOff val="60000"/>
                      </a:schemeClr>
                    </a:solidFill>
                  </a:tcPr>
                </a:tc>
                <a:tc>
                  <a:txBody>
                    <a:bodyPr/>
                    <a:lstStyle/>
                    <a:p>
                      <a:pPr algn="l" fontAlgn="b">
                        <a:spcBef>
                          <a:spcPts val="0"/>
                        </a:spcBef>
                        <a:spcAft>
                          <a:spcPts val="0"/>
                        </a:spcAft>
                      </a:pPr>
                      <a:r>
                        <a:rPr lang="en-US" sz="1500" b="0" i="0" u="none" strike="noStrike" dirty="0">
                          <a:solidFill>
                            <a:srgbClr val="9C0006"/>
                          </a:solidFill>
                          <a:effectLst/>
                          <a:latin typeface="Calibri" panose="020F0502020204030204" pitchFamily="34" charset="0"/>
                        </a:rPr>
                        <a:t> </a:t>
                      </a:r>
                      <a:endParaRPr lang="en-US" sz="2300" b="0" i="0" u="none" strike="noStrike" dirty="0">
                        <a:effectLst/>
                        <a:latin typeface="Arial" panose="020B0604020202020204" pitchFamily="34" charset="0"/>
                      </a:endParaRPr>
                    </a:p>
                  </a:txBody>
                  <a:tcPr marL="12146" marR="12146" marT="12146" marB="0" anchor="b">
                    <a:lnL>
                      <a:noFill/>
                    </a:lnL>
                    <a:lnR>
                      <a:noFill/>
                    </a:lnR>
                    <a:lnT>
                      <a:noFill/>
                    </a:lnT>
                    <a:lnB>
                      <a:noFill/>
                    </a:lnB>
                    <a:solidFill>
                      <a:schemeClr val="accent1">
                        <a:lumMod val="40000"/>
                        <a:lumOff val="60000"/>
                      </a:schemeClr>
                    </a:solidFill>
                  </a:tcPr>
                </a:tc>
                <a:tc>
                  <a:txBody>
                    <a:bodyPr/>
                    <a:lstStyle/>
                    <a:p>
                      <a:pPr algn="l" fontAlgn="b">
                        <a:spcBef>
                          <a:spcPts val="0"/>
                        </a:spcBef>
                        <a:spcAft>
                          <a:spcPts val="0"/>
                        </a:spcAft>
                      </a:pPr>
                      <a:r>
                        <a:rPr lang="en-US" sz="1500" b="0" i="0" u="none" strike="noStrike" dirty="0">
                          <a:solidFill>
                            <a:srgbClr val="9C0006"/>
                          </a:solidFill>
                          <a:effectLst/>
                          <a:latin typeface="Calibri" panose="020F0502020204030204" pitchFamily="34" charset="0"/>
                        </a:rPr>
                        <a:t> </a:t>
                      </a:r>
                      <a:endParaRPr lang="en-US" sz="2300" b="0" i="0" u="none" strike="noStrike" dirty="0">
                        <a:effectLst/>
                        <a:latin typeface="Arial" panose="020B0604020202020204" pitchFamily="34" charset="0"/>
                      </a:endParaRPr>
                    </a:p>
                  </a:txBody>
                  <a:tcPr marL="12146" marR="12146" marT="12146" marB="0" anchor="b">
                    <a:lnL>
                      <a:noFill/>
                    </a:lnL>
                    <a:lnR>
                      <a:noFill/>
                    </a:lnR>
                    <a:lnT>
                      <a:noFill/>
                    </a:lnT>
                    <a:lnB>
                      <a:noFill/>
                    </a:lnB>
                    <a:solidFill>
                      <a:schemeClr val="accent1">
                        <a:lumMod val="40000"/>
                        <a:lumOff val="60000"/>
                      </a:schemeClr>
                    </a:solidFill>
                  </a:tcPr>
                </a:tc>
                <a:tc>
                  <a:txBody>
                    <a:bodyPr/>
                    <a:lstStyle/>
                    <a:p>
                      <a:pPr algn="l" fontAlgn="b">
                        <a:spcBef>
                          <a:spcPts val="0"/>
                        </a:spcBef>
                        <a:spcAft>
                          <a:spcPts val="0"/>
                        </a:spcAft>
                      </a:pPr>
                      <a:endParaRPr lang="en-US" sz="2300" b="0" i="0" u="none" strike="noStrike">
                        <a:effectLst/>
                        <a:latin typeface="Arial" panose="020B0604020202020204" pitchFamily="34" charset="0"/>
                      </a:endParaRPr>
                    </a:p>
                  </a:txBody>
                  <a:tcPr marL="12146" marR="12146" marT="12146" marB="0" anchor="b">
                    <a:lnL>
                      <a:noFill/>
                    </a:lnL>
                    <a:lnR>
                      <a:noFill/>
                    </a:lnR>
                    <a:lnT>
                      <a:noFill/>
                    </a:lnT>
                    <a:lnB>
                      <a:noFill/>
                    </a:lnB>
                  </a:tcPr>
                </a:tc>
                <a:tc>
                  <a:txBody>
                    <a:bodyPr/>
                    <a:lstStyle/>
                    <a:p>
                      <a:pPr algn="l" fontAlgn="b">
                        <a:spcBef>
                          <a:spcPts val="0"/>
                        </a:spcBef>
                        <a:spcAft>
                          <a:spcPts val="0"/>
                        </a:spcAft>
                      </a:pPr>
                      <a:endParaRPr lang="en-US" sz="2300" b="0" i="0" u="none" strike="noStrike">
                        <a:effectLst/>
                        <a:latin typeface="Arial" panose="020B0604020202020204" pitchFamily="34" charset="0"/>
                      </a:endParaRPr>
                    </a:p>
                  </a:txBody>
                  <a:tcPr marL="12146" marR="12146" marT="12146" marB="0" anchor="b">
                    <a:lnL>
                      <a:noFill/>
                    </a:lnL>
                    <a:lnR>
                      <a:noFill/>
                    </a:lnR>
                    <a:lnT>
                      <a:noFill/>
                    </a:lnT>
                    <a:lnB>
                      <a:noFill/>
                    </a:lnB>
                  </a:tcPr>
                </a:tc>
                <a:extLst>
                  <a:ext uri="{0D108BD9-81ED-4DB2-BD59-A6C34878D82A}">
                    <a16:rowId xmlns:a16="http://schemas.microsoft.com/office/drawing/2014/main" val="2992195220"/>
                  </a:ext>
                </a:extLst>
              </a:tr>
              <a:tr h="430881">
                <a:tc>
                  <a:txBody>
                    <a:bodyPr/>
                    <a:lstStyle/>
                    <a:p>
                      <a:pPr algn="ctr" fontAlgn="ctr">
                        <a:spcBef>
                          <a:spcPts val="0"/>
                        </a:spcBef>
                        <a:spcAft>
                          <a:spcPts val="0"/>
                        </a:spcAft>
                      </a:pPr>
                      <a:r>
                        <a:rPr lang="en-US" sz="1500" b="1" i="0" u="none" strike="noStrike" dirty="0" smtClean="0">
                          <a:solidFill>
                            <a:srgbClr val="000000"/>
                          </a:solidFill>
                          <a:effectLst/>
                          <a:latin typeface="Calibri" panose="020F0502020204030204" pitchFamily="34" charset="0"/>
                        </a:rPr>
                        <a:t>21.1g</a:t>
                      </a:r>
                      <a:endParaRPr lang="en-US" sz="2300" b="0" i="0" u="none" strike="noStrike" dirty="0">
                        <a:effectLst/>
                        <a:latin typeface="Arial" panose="020B0604020202020204" pitchFamily="34" charset="0"/>
                      </a:endParaRPr>
                    </a:p>
                  </a:txBody>
                  <a:tcPr marL="12146" marR="12146" marT="12146" marB="0" anchor="ctr">
                    <a:lnL>
                      <a:noFill/>
                    </a:lnL>
                    <a:lnR>
                      <a:noFill/>
                    </a:lnR>
                    <a:lnT>
                      <a:noFill/>
                    </a:lnT>
                    <a:lnB>
                      <a:noFill/>
                    </a:lnB>
                  </a:tcPr>
                </a:tc>
                <a:tc>
                  <a:txBody>
                    <a:bodyPr/>
                    <a:lstStyle/>
                    <a:p>
                      <a:pPr algn="l" fontAlgn="b">
                        <a:spcBef>
                          <a:spcPts val="0"/>
                        </a:spcBef>
                        <a:spcAft>
                          <a:spcPts val="0"/>
                        </a:spcAft>
                      </a:pPr>
                      <a:r>
                        <a:rPr lang="en-US" sz="1500" b="0" i="0" u="none" strike="noStrike" dirty="0">
                          <a:solidFill>
                            <a:srgbClr val="9C0006"/>
                          </a:solidFill>
                          <a:effectLst/>
                          <a:latin typeface="Calibri" panose="020F0502020204030204" pitchFamily="34" charset="0"/>
                        </a:rPr>
                        <a:t> </a:t>
                      </a:r>
                      <a:endParaRPr lang="en-US" sz="2300" b="0" i="0" u="none" strike="noStrike" dirty="0">
                        <a:effectLst/>
                        <a:latin typeface="Arial" panose="020B0604020202020204" pitchFamily="34" charset="0"/>
                      </a:endParaRPr>
                    </a:p>
                  </a:txBody>
                  <a:tcPr marL="12146" marR="12146" marT="12146" marB="0" anchor="b">
                    <a:lnL>
                      <a:noFill/>
                    </a:lnL>
                    <a:lnR>
                      <a:noFill/>
                    </a:lnR>
                    <a:lnT>
                      <a:noFill/>
                    </a:lnT>
                    <a:lnB>
                      <a:noFill/>
                    </a:lnB>
                    <a:solidFill>
                      <a:schemeClr val="accent1">
                        <a:lumMod val="40000"/>
                        <a:lumOff val="60000"/>
                      </a:schemeClr>
                    </a:solidFill>
                  </a:tcPr>
                </a:tc>
                <a:tc>
                  <a:txBody>
                    <a:bodyPr/>
                    <a:lstStyle/>
                    <a:p>
                      <a:pPr algn="l" fontAlgn="b">
                        <a:spcBef>
                          <a:spcPts val="0"/>
                        </a:spcBef>
                        <a:spcAft>
                          <a:spcPts val="0"/>
                        </a:spcAft>
                      </a:pPr>
                      <a:r>
                        <a:rPr lang="en-US" sz="1500" b="0" i="0" u="none" strike="noStrike">
                          <a:solidFill>
                            <a:srgbClr val="9C0006"/>
                          </a:solidFill>
                          <a:effectLst/>
                          <a:latin typeface="Calibri" panose="020F0502020204030204" pitchFamily="34" charset="0"/>
                        </a:rPr>
                        <a:t> </a:t>
                      </a:r>
                      <a:endParaRPr lang="en-US" sz="2300" b="0" i="0" u="none" strike="noStrike">
                        <a:effectLst/>
                        <a:latin typeface="Arial" panose="020B0604020202020204" pitchFamily="34" charset="0"/>
                      </a:endParaRPr>
                    </a:p>
                  </a:txBody>
                  <a:tcPr marL="12146" marR="12146" marT="12146" marB="0" anchor="b">
                    <a:lnL>
                      <a:noFill/>
                    </a:lnL>
                    <a:lnR>
                      <a:noFill/>
                    </a:lnR>
                    <a:lnT>
                      <a:noFill/>
                    </a:lnT>
                    <a:lnB>
                      <a:noFill/>
                    </a:lnB>
                    <a:solidFill>
                      <a:schemeClr val="accent1">
                        <a:lumMod val="40000"/>
                        <a:lumOff val="60000"/>
                      </a:schemeClr>
                    </a:solidFill>
                  </a:tcPr>
                </a:tc>
                <a:tc>
                  <a:txBody>
                    <a:bodyPr/>
                    <a:lstStyle/>
                    <a:p>
                      <a:pPr algn="l" fontAlgn="b">
                        <a:spcBef>
                          <a:spcPts val="0"/>
                        </a:spcBef>
                        <a:spcAft>
                          <a:spcPts val="0"/>
                        </a:spcAft>
                      </a:pPr>
                      <a:r>
                        <a:rPr lang="en-US" sz="1500" b="0" i="0" u="none" strike="noStrike">
                          <a:solidFill>
                            <a:srgbClr val="9C0006"/>
                          </a:solidFill>
                          <a:effectLst/>
                          <a:latin typeface="Calibri" panose="020F0502020204030204" pitchFamily="34" charset="0"/>
                        </a:rPr>
                        <a:t> </a:t>
                      </a:r>
                      <a:endParaRPr lang="en-US" sz="2300" b="0" i="0" u="none" strike="noStrike">
                        <a:effectLst/>
                        <a:latin typeface="Arial" panose="020B0604020202020204" pitchFamily="34" charset="0"/>
                      </a:endParaRPr>
                    </a:p>
                  </a:txBody>
                  <a:tcPr marL="12146" marR="12146" marT="12146" marB="0" anchor="b">
                    <a:lnL>
                      <a:noFill/>
                    </a:lnL>
                    <a:lnR>
                      <a:noFill/>
                    </a:lnR>
                    <a:lnT>
                      <a:noFill/>
                    </a:lnT>
                    <a:lnB>
                      <a:noFill/>
                    </a:lnB>
                    <a:solidFill>
                      <a:schemeClr val="accent1">
                        <a:lumMod val="40000"/>
                        <a:lumOff val="60000"/>
                      </a:schemeClr>
                    </a:solidFill>
                  </a:tcPr>
                </a:tc>
                <a:tc>
                  <a:txBody>
                    <a:bodyPr/>
                    <a:lstStyle/>
                    <a:p>
                      <a:pPr algn="l" fontAlgn="b">
                        <a:spcBef>
                          <a:spcPts val="0"/>
                        </a:spcBef>
                        <a:spcAft>
                          <a:spcPts val="0"/>
                        </a:spcAft>
                      </a:pPr>
                      <a:r>
                        <a:rPr lang="en-US" sz="1500" b="0" i="0" u="none" strike="noStrike" dirty="0">
                          <a:solidFill>
                            <a:srgbClr val="9C0006"/>
                          </a:solidFill>
                          <a:effectLst/>
                          <a:latin typeface="Calibri" panose="020F0502020204030204" pitchFamily="34" charset="0"/>
                        </a:rPr>
                        <a:t> </a:t>
                      </a:r>
                      <a:endParaRPr lang="en-US" sz="2300" b="0" i="0" u="none" strike="noStrike" dirty="0">
                        <a:effectLst/>
                        <a:latin typeface="Arial" panose="020B0604020202020204" pitchFamily="34" charset="0"/>
                      </a:endParaRPr>
                    </a:p>
                  </a:txBody>
                  <a:tcPr marL="12146" marR="12146" marT="12146" marB="0" anchor="b">
                    <a:lnL>
                      <a:noFill/>
                    </a:lnL>
                    <a:lnR>
                      <a:noFill/>
                    </a:lnR>
                    <a:lnT>
                      <a:noFill/>
                    </a:lnT>
                    <a:lnB>
                      <a:noFill/>
                    </a:lnB>
                    <a:solidFill>
                      <a:schemeClr val="accent1">
                        <a:lumMod val="40000"/>
                        <a:lumOff val="60000"/>
                      </a:schemeClr>
                    </a:solidFill>
                  </a:tcPr>
                </a:tc>
                <a:tc>
                  <a:txBody>
                    <a:bodyPr/>
                    <a:lstStyle/>
                    <a:p>
                      <a:pPr algn="l" fontAlgn="b">
                        <a:spcBef>
                          <a:spcPts val="0"/>
                        </a:spcBef>
                        <a:spcAft>
                          <a:spcPts val="0"/>
                        </a:spcAft>
                      </a:pPr>
                      <a:r>
                        <a:rPr lang="en-US" sz="1500" b="0" i="0" u="none" strike="noStrike" dirty="0">
                          <a:solidFill>
                            <a:srgbClr val="9C0006"/>
                          </a:solidFill>
                          <a:effectLst/>
                          <a:latin typeface="Calibri" panose="020F0502020204030204" pitchFamily="34" charset="0"/>
                        </a:rPr>
                        <a:t> </a:t>
                      </a:r>
                      <a:endParaRPr lang="en-US" sz="2300" b="0" i="0" u="none" strike="noStrike" dirty="0">
                        <a:effectLst/>
                        <a:latin typeface="Arial" panose="020B0604020202020204" pitchFamily="34" charset="0"/>
                      </a:endParaRPr>
                    </a:p>
                  </a:txBody>
                  <a:tcPr marL="12146" marR="12146" marT="12146" marB="0" anchor="b">
                    <a:lnL>
                      <a:noFill/>
                    </a:lnL>
                    <a:lnR>
                      <a:noFill/>
                    </a:lnR>
                    <a:lnT>
                      <a:noFill/>
                    </a:lnT>
                    <a:lnB>
                      <a:noFill/>
                    </a:lnB>
                    <a:solidFill>
                      <a:schemeClr val="accent1">
                        <a:lumMod val="40000"/>
                        <a:lumOff val="60000"/>
                      </a:schemeClr>
                    </a:solidFill>
                  </a:tcPr>
                </a:tc>
                <a:tc>
                  <a:txBody>
                    <a:bodyPr/>
                    <a:lstStyle/>
                    <a:p>
                      <a:pPr algn="l" fontAlgn="b">
                        <a:spcBef>
                          <a:spcPts val="0"/>
                        </a:spcBef>
                        <a:spcAft>
                          <a:spcPts val="0"/>
                        </a:spcAft>
                      </a:pPr>
                      <a:endParaRPr lang="en-US" sz="2300" b="0" i="0" u="none" strike="noStrike">
                        <a:effectLst/>
                        <a:latin typeface="Arial" panose="020B0604020202020204" pitchFamily="34" charset="0"/>
                      </a:endParaRPr>
                    </a:p>
                  </a:txBody>
                  <a:tcPr marL="12146" marR="12146" marT="12146" marB="0" anchor="b">
                    <a:lnL>
                      <a:noFill/>
                    </a:lnL>
                    <a:lnR>
                      <a:noFill/>
                    </a:lnR>
                    <a:lnT>
                      <a:noFill/>
                    </a:lnT>
                    <a:lnB>
                      <a:noFill/>
                    </a:lnB>
                  </a:tcPr>
                </a:tc>
                <a:extLst>
                  <a:ext uri="{0D108BD9-81ED-4DB2-BD59-A6C34878D82A}">
                    <a16:rowId xmlns:a16="http://schemas.microsoft.com/office/drawing/2014/main" val="977573008"/>
                  </a:ext>
                </a:extLst>
              </a:tr>
              <a:tr h="430881">
                <a:tc>
                  <a:txBody>
                    <a:bodyPr/>
                    <a:lstStyle/>
                    <a:p>
                      <a:pPr algn="ctr" fontAlgn="ctr">
                        <a:spcBef>
                          <a:spcPts val="0"/>
                        </a:spcBef>
                        <a:spcAft>
                          <a:spcPts val="0"/>
                        </a:spcAft>
                      </a:pPr>
                      <a:r>
                        <a:rPr lang="en-US" sz="1500" b="1" i="0" u="none" strike="noStrike" dirty="0" smtClean="0">
                          <a:solidFill>
                            <a:srgbClr val="000000"/>
                          </a:solidFill>
                          <a:effectLst/>
                          <a:latin typeface="Calibri" panose="020F0502020204030204" pitchFamily="34" charset="0"/>
                        </a:rPr>
                        <a:t>21.5a</a:t>
                      </a:r>
                      <a:endParaRPr lang="en-US" sz="2300" b="0" i="0" u="none" strike="noStrike" dirty="0">
                        <a:effectLst/>
                        <a:latin typeface="Arial" panose="020B0604020202020204" pitchFamily="34" charset="0"/>
                      </a:endParaRPr>
                    </a:p>
                  </a:txBody>
                  <a:tcPr marL="12146" marR="12146" marT="12146" marB="0" anchor="ctr">
                    <a:lnL>
                      <a:noFill/>
                    </a:lnL>
                    <a:lnR>
                      <a:noFill/>
                    </a:lnR>
                    <a:lnT>
                      <a:noFill/>
                    </a:lnT>
                    <a:lnB>
                      <a:noFill/>
                    </a:lnB>
                  </a:tcPr>
                </a:tc>
                <a:tc>
                  <a:txBody>
                    <a:bodyPr/>
                    <a:lstStyle/>
                    <a:p>
                      <a:pPr algn="l" fontAlgn="b">
                        <a:spcBef>
                          <a:spcPts val="0"/>
                        </a:spcBef>
                        <a:spcAft>
                          <a:spcPts val="0"/>
                        </a:spcAft>
                      </a:pPr>
                      <a:r>
                        <a:rPr lang="en-US" sz="1500" b="0" i="0" u="none" strike="noStrike" dirty="0">
                          <a:solidFill>
                            <a:srgbClr val="9C0006"/>
                          </a:solidFill>
                          <a:effectLst/>
                          <a:latin typeface="Calibri" panose="020F0502020204030204" pitchFamily="34" charset="0"/>
                        </a:rPr>
                        <a:t> </a:t>
                      </a:r>
                      <a:endParaRPr lang="en-US" sz="2300" b="0" i="0" u="none" strike="noStrike" dirty="0">
                        <a:effectLst/>
                        <a:latin typeface="Arial" panose="020B0604020202020204" pitchFamily="34" charset="0"/>
                      </a:endParaRPr>
                    </a:p>
                  </a:txBody>
                  <a:tcPr marL="12146" marR="12146" marT="12146" marB="0" anchor="b">
                    <a:lnL>
                      <a:noFill/>
                    </a:lnL>
                    <a:lnR>
                      <a:noFill/>
                    </a:lnR>
                    <a:lnT>
                      <a:noFill/>
                    </a:lnT>
                    <a:lnB>
                      <a:noFill/>
                    </a:lnB>
                    <a:solidFill>
                      <a:schemeClr val="accent1">
                        <a:lumMod val="40000"/>
                        <a:lumOff val="60000"/>
                      </a:schemeClr>
                    </a:solidFill>
                  </a:tcPr>
                </a:tc>
                <a:tc>
                  <a:txBody>
                    <a:bodyPr/>
                    <a:lstStyle/>
                    <a:p>
                      <a:pPr algn="l" fontAlgn="b">
                        <a:spcBef>
                          <a:spcPts val="0"/>
                        </a:spcBef>
                        <a:spcAft>
                          <a:spcPts val="0"/>
                        </a:spcAft>
                      </a:pPr>
                      <a:r>
                        <a:rPr lang="en-US" sz="1500" b="0" i="0" u="none" strike="noStrike">
                          <a:solidFill>
                            <a:srgbClr val="9C0006"/>
                          </a:solidFill>
                          <a:effectLst/>
                          <a:latin typeface="Calibri" panose="020F0502020204030204" pitchFamily="34" charset="0"/>
                        </a:rPr>
                        <a:t> </a:t>
                      </a:r>
                      <a:endParaRPr lang="en-US" sz="2300" b="0" i="0" u="none" strike="noStrike">
                        <a:effectLst/>
                        <a:latin typeface="Arial" panose="020B0604020202020204" pitchFamily="34" charset="0"/>
                      </a:endParaRPr>
                    </a:p>
                  </a:txBody>
                  <a:tcPr marL="12146" marR="12146" marT="12146" marB="0" anchor="b">
                    <a:lnL>
                      <a:noFill/>
                    </a:lnL>
                    <a:lnR>
                      <a:noFill/>
                    </a:lnR>
                    <a:lnT>
                      <a:noFill/>
                    </a:lnT>
                    <a:lnB>
                      <a:noFill/>
                    </a:lnB>
                    <a:solidFill>
                      <a:schemeClr val="accent1">
                        <a:lumMod val="40000"/>
                        <a:lumOff val="60000"/>
                      </a:schemeClr>
                    </a:solidFill>
                  </a:tcPr>
                </a:tc>
                <a:tc>
                  <a:txBody>
                    <a:bodyPr/>
                    <a:lstStyle/>
                    <a:p>
                      <a:pPr algn="l" fontAlgn="b">
                        <a:spcBef>
                          <a:spcPts val="0"/>
                        </a:spcBef>
                        <a:spcAft>
                          <a:spcPts val="0"/>
                        </a:spcAft>
                      </a:pPr>
                      <a:r>
                        <a:rPr lang="en-US" sz="1500" b="0" i="0" u="none" strike="noStrike">
                          <a:solidFill>
                            <a:srgbClr val="9C0006"/>
                          </a:solidFill>
                          <a:effectLst/>
                          <a:latin typeface="Calibri" panose="020F0502020204030204" pitchFamily="34" charset="0"/>
                        </a:rPr>
                        <a:t> </a:t>
                      </a:r>
                      <a:endParaRPr lang="en-US" sz="2300" b="0" i="0" u="none" strike="noStrike">
                        <a:effectLst/>
                        <a:latin typeface="Arial" panose="020B0604020202020204" pitchFamily="34" charset="0"/>
                      </a:endParaRPr>
                    </a:p>
                  </a:txBody>
                  <a:tcPr marL="12146" marR="12146" marT="12146" marB="0" anchor="b">
                    <a:lnL>
                      <a:noFill/>
                    </a:lnL>
                    <a:lnR>
                      <a:noFill/>
                    </a:lnR>
                    <a:lnT>
                      <a:noFill/>
                    </a:lnT>
                    <a:lnB>
                      <a:noFill/>
                    </a:lnB>
                    <a:solidFill>
                      <a:schemeClr val="accent1">
                        <a:lumMod val="40000"/>
                        <a:lumOff val="60000"/>
                      </a:schemeClr>
                    </a:solidFill>
                  </a:tcPr>
                </a:tc>
                <a:tc>
                  <a:txBody>
                    <a:bodyPr/>
                    <a:lstStyle/>
                    <a:p>
                      <a:pPr algn="l" fontAlgn="b">
                        <a:spcBef>
                          <a:spcPts val="0"/>
                        </a:spcBef>
                        <a:spcAft>
                          <a:spcPts val="0"/>
                        </a:spcAft>
                      </a:pPr>
                      <a:r>
                        <a:rPr lang="en-US" sz="1500" b="0" i="0" u="none" strike="noStrike" dirty="0">
                          <a:solidFill>
                            <a:srgbClr val="9C0006"/>
                          </a:solidFill>
                          <a:effectLst/>
                          <a:latin typeface="Calibri" panose="020F0502020204030204" pitchFamily="34" charset="0"/>
                        </a:rPr>
                        <a:t> </a:t>
                      </a:r>
                      <a:endParaRPr lang="en-US" sz="2300" b="0" i="0" u="none" strike="noStrike" dirty="0">
                        <a:effectLst/>
                        <a:latin typeface="Arial" panose="020B0604020202020204" pitchFamily="34" charset="0"/>
                      </a:endParaRPr>
                    </a:p>
                  </a:txBody>
                  <a:tcPr marL="12146" marR="12146" marT="12146" marB="0" anchor="b">
                    <a:lnL>
                      <a:noFill/>
                    </a:lnL>
                    <a:lnR>
                      <a:noFill/>
                    </a:lnR>
                    <a:lnT>
                      <a:noFill/>
                    </a:lnT>
                    <a:lnB>
                      <a:noFill/>
                    </a:lnB>
                    <a:solidFill>
                      <a:schemeClr val="accent1">
                        <a:lumMod val="40000"/>
                        <a:lumOff val="60000"/>
                      </a:schemeClr>
                    </a:solidFill>
                  </a:tcPr>
                </a:tc>
                <a:tc>
                  <a:txBody>
                    <a:bodyPr/>
                    <a:lstStyle/>
                    <a:p>
                      <a:pPr algn="l" fontAlgn="b">
                        <a:spcBef>
                          <a:spcPts val="0"/>
                        </a:spcBef>
                        <a:spcAft>
                          <a:spcPts val="0"/>
                        </a:spcAft>
                      </a:pPr>
                      <a:endParaRPr lang="en-US" sz="2300" b="0" i="0" u="none" strike="noStrike">
                        <a:effectLst/>
                        <a:latin typeface="Arial" panose="020B0604020202020204" pitchFamily="34" charset="0"/>
                      </a:endParaRPr>
                    </a:p>
                  </a:txBody>
                  <a:tcPr marL="12146" marR="12146" marT="12146" marB="0" anchor="b">
                    <a:lnL>
                      <a:noFill/>
                    </a:lnL>
                    <a:lnR>
                      <a:noFill/>
                    </a:lnR>
                    <a:lnT>
                      <a:noFill/>
                    </a:lnT>
                    <a:lnB>
                      <a:noFill/>
                    </a:lnB>
                  </a:tcPr>
                </a:tc>
                <a:tc>
                  <a:txBody>
                    <a:bodyPr/>
                    <a:lstStyle/>
                    <a:p>
                      <a:pPr algn="l" fontAlgn="b">
                        <a:spcBef>
                          <a:spcPts val="0"/>
                        </a:spcBef>
                        <a:spcAft>
                          <a:spcPts val="0"/>
                        </a:spcAft>
                      </a:pPr>
                      <a:r>
                        <a:rPr lang="en-US" sz="1500" b="0" i="0" u="none" strike="noStrike" dirty="0">
                          <a:solidFill>
                            <a:srgbClr val="9C0006"/>
                          </a:solidFill>
                          <a:effectLst/>
                          <a:latin typeface="Calibri" panose="020F0502020204030204" pitchFamily="34" charset="0"/>
                        </a:rPr>
                        <a:t> </a:t>
                      </a:r>
                      <a:endParaRPr lang="en-US" sz="2300" b="0" i="0" u="none" strike="noStrike" dirty="0">
                        <a:effectLst/>
                        <a:latin typeface="Arial" panose="020B0604020202020204" pitchFamily="34" charset="0"/>
                      </a:endParaRPr>
                    </a:p>
                  </a:txBody>
                  <a:tcPr marL="12146" marR="12146" marT="12146" marB="0" anchor="b">
                    <a:lnL>
                      <a:noFill/>
                    </a:lnL>
                    <a:lnR>
                      <a:noFill/>
                    </a:lnR>
                    <a:lnT>
                      <a:noFill/>
                    </a:lnT>
                    <a:lnB>
                      <a:noFill/>
                    </a:lnB>
                    <a:solidFill>
                      <a:schemeClr val="accent1">
                        <a:lumMod val="40000"/>
                        <a:lumOff val="60000"/>
                      </a:schemeClr>
                    </a:solidFill>
                  </a:tcPr>
                </a:tc>
                <a:extLst>
                  <a:ext uri="{0D108BD9-81ED-4DB2-BD59-A6C34878D82A}">
                    <a16:rowId xmlns:a16="http://schemas.microsoft.com/office/drawing/2014/main" val="113109182"/>
                  </a:ext>
                </a:extLst>
              </a:tr>
              <a:tr h="346913">
                <a:tc>
                  <a:txBody>
                    <a:bodyPr/>
                    <a:lstStyle/>
                    <a:p>
                      <a:pPr algn="ctr" fontAlgn="ctr">
                        <a:spcBef>
                          <a:spcPts val="0"/>
                        </a:spcBef>
                        <a:spcAft>
                          <a:spcPts val="0"/>
                        </a:spcAft>
                      </a:pPr>
                      <a:r>
                        <a:rPr lang="en-US" sz="1500" b="1" i="0" u="none" strike="noStrike" dirty="0" smtClean="0">
                          <a:solidFill>
                            <a:srgbClr val="000000"/>
                          </a:solidFill>
                          <a:effectLst/>
                          <a:latin typeface="Calibri" panose="020F0502020204030204" pitchFamily="34" charset="0"/>
                        </a:rPr>
                        <a:t>21.5c</a:t>
                      </a:r>
                      <a:endParaRPr lang="en-US" sz="2300" b="0" i="0" u="none" strike="noStrike" dirty="0">
                        <a:effectLst/>
                        <a:latin typeface="Arial" panose="020B0604020202020204" pitchFamily="34" charset="0"/>
                      </a:endParaRPr>
                    </a:p>
                  </a:txBody>
                  <a:tcPr marL="12146" marR="12146" marT="12146" marB="0" anchor="ctr">
                    <a:lnL>
                      <a:noFill/>
                    </a:lnL>
                    <a:lnR>
                      <a:noFill/>
                    </a:lnR>
                    <a:lnT>
                      <a:noFill/>
                    </a:lnT>
                    <a:lnB>
                      <a:noFill/>
                    </a:lnB>
                  </a:tcPr>
                </a:tc>
                <a:tc>
                  <a:txBody>
                    <a:bodyPr/>
                    <a:lstStyle/>
                    <a:p>
                      <a:pPr algn="l" fontAlgn="b">
                        <a:spcBef>
                          <a:spcPts val="0"/>
                        </a:spcBef>
                        <a:spcAft>
                          <a:spcPts val="0"/>
                        </a:spcAft>
                      </a:pPr>
                      <a:r>
                        <a:rPr lang="en-US" sz="1500" b="0" i="0" u="none" strike="noStrike" dirty="0">
                          <a:solidFill>
                            <a:srgbClr val="9C0006"/>
                          </a:solidFill>
                          <a:effectLst/>
                          <a:latin typeface="Calibri" panose="020F0502020204030204" pitchFamily="34" charset="0"/>
                        </a:rPr>
                        <a:t> </a:t>
                      </a:r>
                      <a:endParaRPr lang="en-US" sz="2300" b="0" i="0" u="none" strike="noStrike" dirty="0">
                        <a:effectLst/>
                        <a:latin typeface="Arial" panose="020B0604020202020204" pitchFamily="34" charset="0"/>
                      </a:endParaRPr>
                    </a:p>
                  </a:txBody>
                  <a:tcPr marL="12146" marR="12146" marT="12146" marB="0" anchor="b">
                    <a:lnL>
                      <a:noFill/>
                    </a:lnL>
                    <a:lnR>
                      <a:noFill/>
                    </a:lnR>
                    <a:lnT>
                      <a:noFill/>
                    </a:lnT>
                    <a:lnB>
                      <a:noFill/>
                    </a:lnB>
                    <a:solidFill>
                      <a:schemeClr val="accent1">
                        <a:lumMod val="40000"/>
                        <a:lumOff val="60000"/>
                      </a:schemeClr>
                    </a:solidFill>
                  </a:tcPr>
                </a:tc>
                <a:tc>
                  <a:txBody>
                    <a:bodyPr/>
                    <a:lstStyle/>
                    <a:p>
                      <a:pPr algn="l" fontAlgn="b">
                        <a:spcBef>
                          <a:spcPts val="0"/>
                        </a:spcBef>
                        <a:spcAft>
                          <a:spcPts val="0"/>
                        </a:spcAft>
                      </a:pPr>
                      <a:r>
                        <a:rPr lang="en-US" sz="1500" b="0" i="0" u="none" strike="noStrike">
                          <a:solidFill>
                            <a:srgbClr val="9C0006"/>
                          </a:solidFill>
                          <a:effectLst/>
                          <a:latin typeface="Calibri" panose="020F0502020204030204" pitchFamily="34" charset="0"/>
                        </a:rPr>
                        <a:t> </a:t>
                      </a:r>
                      <a:endParaRPr lang="en-US" sz="2300" b="0" i="0" u="none" strike="noStrike">
                        <a:effectLst/>
                        <a:latin typeface="Arial" panose="020B0604020202020204" pitchFamily="34" charset="0"/>
                      </a:endParaRPr>
                    </a:p>
                  </a:txBody>
                  <a:tcPr marL="12146" marR="12146" marT="12146" marB="0" anchor="b">
                    <a:lnL>
                      <a:noFill/>
                    </a:lnL>
                    <a:lnR>
                      <a:noFill/>
                    </a:lnR>
                    <a:lnT>
                      <a:noFill/>
                    </a:lnT>
                    <a:lnB>
                      <a:noFill/>
                    </a:lnB>
                    <a:solidFill>
                      <a:schemeClr val="accent1">
                        <a:lumMod val="40000"/>
                        <a:lumOff val="60000"/>
                      </a:schemeClr>
                    </a:solidFill>
                  </a:tcPr>
                </a:tc>
                <a:tc>
                  <a:txBody>
                    <a:bodyPr/>
                    <a:lstStyle/>
                    <a:p>
                      <a:pPr algn="l" fontAlgn="b">
                        <a:spcBef>
                          <a:spcPts val="0"/>
                        </a:spcBef>
                        <a:spcAft>
                          <a:spcPts val="0"/>
                        </a:spcAft>
                      </a:pPr>
                      <a:r>
                        <a:rPr lang="en-US" sz="1500" b="0" i="0" u="none" strike="noStrike">
                          <a:solidFill>
                            <a:srgbClr val="9C0006"/>
                          </a:solidFill>
                          <a:effectLst/>
                          <a:latin typeface="Calibri" panose="020F0502020204030204" pitchFamily="34" charset="0"/>
                        </a:rPr>
                        <a:t> </a:t>
                      </a:r>
                      <a:endParaRPr lang="en-US" sz="2300" b="0" i="0" u="none" strike="noStrike">
                        <a:effectLst/>
                        <a:latin typeface="Arial" panose="020B0604020202020204" pitchFamily="34" charset="0"/>
                      </a:endParaRPr>
                    </a:p>
                  </a:txBody>
                  <a:tcPr marL="12146" marR="12146" marT="12146" marB="0" anchor="b">
                    <a:lnL>
                      <a:noFill/>
                    </a:lnL>
                    <a:lnR>
                      <a:noFill/>
                    </a:lnR>
                    <a:lnT>
                      <a:noFill/>
                    </a:lnT>
                    <a:lnB>
                      <a:noFill/>
                    </a:lnB>
                    <a:solidFill>
                      <a:schemeClr val="accent1">
                        <a:lumMod val="40000"/>
                        <a:lumOff val="60000"/>
                      </a:schemeClr>
                    </a:solidFill>
                  </a:tcPr>
                </a:tc>
                <a:tc>
                  <a:txBody>
                    <a:bodyPr/>
                    <a:lstStyle/>
                    <a:p>
                      <a:pPr algn="l" fontAlgn="b">
                        <a:spcBef>
                          <a:spcPts val="0"/>
                        </a:spcBef>
                        <a:spcAft>
                          <a:spcPts val="0"/>
                        </a:spcAft>
                      </a:pPr>
                      <a:r>
                        <a:rPr lang="en-US" sz="1500" b="0" i="0" u="none" strike="noStrike" dirty="0">
                          <a:solidFill>
                            <a:srgbClr val="9C0006"/>
                          </a:solidFill>
                          <a:effectLst/>
                          <a:latin typeface="Calibri" panose="020F0502020204030204" pitchFamily="34" charset="0"/>
                        </a:rPr>
                        <a:t> </a:t>
                      </a:r>
                      <a:endParaRPr lang="en-US" sz="2300" b="0" i="0" u="none" strike="noStrike" dirty="0">
                        <a:effectLst/>
                        <a:latin typeface="Arial" panose="020B0604020202020204" pitchFamily="34" charset="0"/>
                      </a:endParaRPr>
                    </a:p>
                  </a:txBody>
                  <a:tcPr marL="12146" marR="12146" marT="12146" marB="0" anchor="b">
                    <a:lnL>
                      <a:noFill/>
                    </a:lnL>
                    <a:lnR>
                      <a:noFill/>
                    </a:lnR>
                    <a:lnT>
                      <a:noFill/>
                    </a:lnT>
                    <a:lnB>
                      <a:noFill/>
                    </a:lnB>
                    <a:solidFill>
                      <a:schemeClr val="accent1">
                        <a:lumMod val="40000"/>
                        <a:lumOff val="60000"/>
                      </a:schemeClr>
                    </a:solidFill>
                  </a:tcPr>
                </a:tc>
                <a:tc>
                  <a:txBody>
                    <a:bodyPr/>
                    <a:lstStyle/>
                    <a:p>
                      <a:pPr algn="l" fontAlgn="b">
                        <a:spcBef>
                          <a:spcPts val="0"/>
                        </a:spcBef>
                        <a:spcAft>
                          <a:spcPts val="0"/>
                        </a:spcAft>
                      </a:pPr>
                      <a:r>
                        <a:rPr lang="en-US" sz="1500" b="0" i="0" u="none" strike="noStrike" dirty="0">
                          <a:solidFill>
                            <a:srgbClr val="9C0006"/>
                          </a:solidFill>
                          <a:effectLst/>
                          <a:latin typeface="Calibri" panose="020F0502020204030204" pitchFamily="34" charset="0"/>
                        </a:rPr>
                        <a:t> </a:t>
                      </a:r>
                      <a:endParaRPr lang="en-US" sz="2300" b="0" i="0" u="none" strike="noStrike" dirty="0">
                        <a:effectLst/>
                        <a:latin typeface="Arial" panose="020B0604020202020204" pitchFamily="34" charset="0"/>
                      </a:endParaRPr>
                    </a:p>
                  </a:txBody>
                  <a:tcPr marL="12146" marR="12146" marT="12146" marB="0" anchor="b">
                    <a:lnL>
                      <a:noFill/>
                    </a:lnL>
                    <a:lnR>
                      <a:noFill/>
                    </a:lnR>
                    <a:lnT>
                      <a:noFill/>
                    </a:lnT>
                    <a:lnB>
                      <a:noFill/>
                    </a:lnB>
                    <a:solidFill>
                      <a:schemeClr val="accent1">
                        <a:lumMod val="40000"/>
                        <a:lumOff val="60000"/>
                      </a:schemeClr>
                    </a:solidFill>
                  </a:tcPr>
                </a:tc>
                <a:tc>
                  <a:txBody>
                    <a:bodyPr/>
                    <a:lstStyle/>
                    <a:p>
                      <a:pPr algn="l" fontAlgn="b">
                        <a:spcBef>
                          <a:spcPts val="0"/>
                        </a:spcBef>
                        <a:spcAft>
                          <a:spcPts val="0"/>
                        </a:spcAft>
                      </a:pPr>
                      <a:r>
                        <a:rPr lang="en-US" sz="1500" b="0" i="0" u="none" strike="noStrike" dirty="0">
                          <a:solidFill>
                            <a:srgbClr val="9C0006"/>
                          </a:solidFill>
                          <a:effectLst/>
                          <a:latin typeface="Calibri" panose="020F0502020204030204" pitchFamily="34" charset="0"/>
                        </a:rPr>
                        <a:t> </a:t>
                      </a:r>
                      <a:endParaRPr lang="en-US" sz="2300" b="0" i="0" u="none" strike="noStrike" dirty="0">
                        <a:effectLst/>
                        <a:latin typeface="Arial" panose="020B0604020202020204" pitchFamily="34" charset="0"/>
                      </a:endParaRPr>
                    </a:p>
                  </a:txBody>
                  <a:tcPr marL="12146" marR="12146" marT="12146" marB="0" anchor="b">
                    <a:lnL>
                      <a:noFill/>
                    </a:lnL>
                    <a:lnR>
                      <a:noFill/>
                    </a:lnR>
                    <a:lnT>
                      <a:noFill/>
                    </a:lnT>
                    <a:lnB>
                      <a:noFill/>
                    </a:lnB>
                    <a:solidFill>
                      <a:schemeClr val="accent1">
                        <a:lumMod val="40000"/>
                        <a:lumOff val="60000"/>
                      </a:schemeClr>
                    </a:solidFill>
                  </a:tcPr>
                </a:tc>
                <a:extLst>
                  <a:ext uri="{0D108BD9-81ED-4DB2-BD59-A6C34878D82A}">
                    <a16:rowId xmlns:a16="http://schemas.microsoft.com/office/drawing/2014/main" val="2729659067"/>
                  </a:ext>
                </a:extLst>
              </a:tr>
            </a:tbl>
          </a:graphicData>
        </a:graphic>
      </p:graphicFrame>
      <p:pic>
        <p:nvPicPr>
          <p:cNvPr id="6" name="Picture 5">
            <a:extLst>
              <a:ext uri="{FF2B5EF4-FFF2-40B4-BE49-F238E27FC236}">
                <a16:creationId xmlns:a16="http://schemas.microsoft.com/office/drawing/2014/main" id="{DF958610-411C-4E45-BAC8-A72975A5BC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24673" y="1274582"/>
            <a:ext cx="1186421" cy="889816"/>
          </a:xfrm>
          <a:prstGeom prst="rect">
            <a:avLst/>
          </a:prstGeom>
        </p:spPr>
      </p:pic>
    </p:spTree>
    <p:extLst>
      <p:ext uri="{BB962C8B-B14F-4D97-AF65-F5344CB8AC3E}">
        <p14:creationId xmlns:p14="http://schemas.microsoft.com/office/powerpoint/2010/main" val="189562381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7886700" cy="1325563"/>
          </a:xfrm>
        </p:spPr>
        <p:txBody>
          <a:bodyPr/>
          <a:lstStyle/>
          <a:p>
            <a:r>
              <a:rPr lang="en-US" dirty="0"/>
              <a:t>Proposed models for November</a:t>
            </a:r>
          </a:p>
        </p:txBody>
      </p:sp>
      <p:sp>
        <p:nvSpPr>
          <p:cNvPr id="3" name="Content Placeholder 2"/>
          <p:cNvSpPr>
            <a:spLocks noGrp="1"/>
          </p:cNvSpPr>
          <p:nvPr>
            <p:ph idx="1"/>
          </p:nvPr>
        </p:nvSpPr>
        <p:spPr>
          <a:xfrm>
            <a:off x="581985" y="1253330"/>
            <a:ext cx="7886700" cy="5104607"/>
          </a:xfrm>
        </p:spPr>
        <p:txBody>
          <a:bodyPr>
            <a:normAutofit fontScale="85000" lnSpcReduction="20000"/>
          </a:bodyPr>
          <a:lstStyle/>
          <a:p>
            <a:r>
              <a:rPr lang="en-US" dirty="0"/>
              <a:t>Model 19.1 </a:t>
            </a:r>
          </a:p>
          <a:p>
            <a:pPr lvl="1"/>
            <a:r>
              <a:rPr lang="en-US" dirty="0"/>
              <a:t>Base model  </a:t>
            </a:r>
          </a:p>
          <a:p>
            <a:r>
              <a:rPr lang="en-US" dirty="0"/>
              <a:t>Model 21.1e</a:t>
            </a:r>
          </a:p>
          <a:p>
            <a:pPr lvl="1"/>
            <a:r>
              <a:rPr lang="en-US" dirty="0" smtClean="0"/>
              <a:t>Growth, mortality, and recruitment enviro-linked</a:t>
            </a:r>
          </a:p>
          <a:p>
            <a:r>
              <a:rPr lang="en-US" dirty="0" smtClean="0"/>
              <a:t>Model </a:t>
            </a:r>
            <a:r>
              <a:rPr lang="en-US" dirty="0"/>
              <a:t>21.1g</a:t>
            </a:r>
          </a:p>
          <a:p>
            <a:pPr lvl="1"/>
            <a:r>
              <a:rPr lang="en-US" dirty="0"/>
              <a:t>Growth, mortality, and recruitment </a:t>
            </a:r>
            <a:r>
              <a:rPr lang="en-US" dirty="0" smtClean="0"/>
              <a:t>enviro-linked</a:t>
            </a:r>
            <a:endParaRPr lang="en-US" dirty="0"/>
          </a:p>
          <a:p>
            <a:pPr lvl="1"/>
            <a:r>
              <a:rPr lang="en-US" dirty="0"/>
              <a:t>Retuned (RMSSR to 1.0, Francis 1A.18 for composition/Dirichlet)</a:t>
            </a:r>
          </a:p>
          <a:p>
            <a:r>
              <a:rPr lang="en-US" dirty="0"/>
              <a:t>Model 21.5c</a:t>
            </a:r>
          </a:p>
          <a:p>
            <a:pPr lvl="1"/>
            <a:r>
              <a:rPr lang="en-US" dirty="0"/>
              <a:t>Growth and recruitment </a:t>
            </a:r>
            <a:r>
              <a:rPr lang="en-US" dirty="0" smtClean="0"/>
              <a:t>enviro-linked</a:t>
            </a:r>
            <a:endParaRPr lang="en-US" dirty="0"/>
          </a:p>
          <a:p>
            <a:pPr lvl="1"/>
            <a:r>
              <a:rPr lang="en-US" dirty="0"/>
              <a:t>Mortality block iteratively re-explored with new data</a:t>
            </a:r>
          </a:p>
          <a:p>
            <a:pPr lvl="1"/>
            <a:r>
              <a:rPr lang="en-US" dirty="0"/>
              <a:t>Retuned (RMSSR to 1.0, Francis 1A.18 for composition/Dirichlet)</a:t>
            </a:r>
          </a:p>
          <a:p>
            <a:r>
              <a:rPr lang="en-US" dirty="0">
                <a:solidFill>
                  <a:srgbClr val="FF6699"/>
                </a:solidFill>
              </a:rPr>
              <a:t>Model 21.6 – (Tuned Model21.1a)</a:t>
            </a:r>
          </a:p>
          <a:p>
            <a:pPr lvl="1"/>
            <a:r>
              <a:rPr lang="en-US" dirty="0">
                <a:solidFill>
                  <a:srgbClr val="FF6699"/>
                </a:solidFill>
              </a:rPr>
              <a:t>Base model </a:t>
            </a:r>
          </a:p>
          <a:p>
            <a:pPr lvl="1"/>
            <a:r>
              <a:rPr lang="en-US" dirty="0">
                <a:solidFill>
                  <a:srgbClr val="FF6699"/>
                </a:solidFill>
              </a:rPr>
              <a:t>Beach seine index</a:t>
            </a:r>
          </a:p>
          <a:p>
            <a:pPr lvl="1"/>
            <a:r>
              <a:rPr lang="en-US" dirty="0">
                <a:solidFill>
                  <a:srgbClr val="FF6699"/>
                </a:solidFill>
              </a:rPr>
              <a:t>Retuned (RMSSR to 1.0, Francis 1A.18 for composition/Dirichlet)</a:t>
            </a:r>
          </a:p>
          <a:p>
            <a:pPr lvl="1"/>
            <a:endParaRPr lang="en-US" dirty="0"/>
          </a:p>
        </p:txBody>
      </p:sp>
      <p:pic>
        <p:nvPicPr>
          <p:cNvPr id="4" name="Picture 3"/>
          <p:cNvPicPr>
            <a:picLocks noChangeAspect="1"/>
          </p:cNvPicPr>
          <p:nvPr/>
        </p:nvPicPr>
        <p:blipFill>
          <a:blip r:embed="rId2"/>
          <a:stretch>
            <a:fillRect/>
          </a:stretch>
        </p:blipFill>
        <p:spPr>
          <a:xfrm>
            <a:off x="7793370" y="0"/>
            <a:ext cx="1350630" cy="1078706"/>
          </a:xfrm>
          <a:prstGeom prst="rect">
            <a:avLst/>
          </a:prstGeom>
        </p:spPr>
      </p:pic>
      <p:pic>
        <p:nvPicPr>
          <p:cNvPr id="5" name="Picture 4"/>
          <p:cNvPicPr>
            <a:picLocks noChangeAspect="1"/>
          </p:cNvPicPr>
          <p:nvPr/>
        </p:nvPicPr>
        <p:blipFill>
          <a:blip r:embed="rId3"/>
          <a:stretch>
            <a:fillRect/>
          </a:stretch>
        </p:blipFill>
        <p:spPr>
          <a:xfrm>
            <a:off x="5107781" y="4708626"/>
            <a:ext cx="492919" cy="394728"/>
          </a:xfrm>
          <a:prstGeom prst="rect">
            <a:avLst/>
          </a:prstGeom>
        </p:spPr>
      </p:pic>
    </p:spTree>
    <p:extLst>
      <p:ext uri="{BB962C8B-B14F-4D97-AF65-F5344CB8AC3E}">
        <p14:creationId xmlns:p14="http://schemas.microsoft.com/office/powerpoint/2010/main" val="325450686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7886700" cy="1325563"/>
          </a:xfrm>
        </p:spPr>
        <p:txBody>
          <a:bodyPr/>
          <a:lstStyle/>
          <a:p>
            <a:r>
              <a:rPr lang="en-US" dirty="0"/>
              <a:t>November model evaluation?</a:t>
            </a:r>
          </a:p>
        </p:txBody>
      </p:sp>
      <p:sp>
        <p:nvSpPr>
          <p:cNvPr id="3" name="Content Placeholder 2"/>
          <p:cNvSpPr>
            <a:spLocks noGrp="1"/>
          </p:cNvSpPr>
          <p:nvPr>
            <p:ph idx="1"/>
          </p:nvPr>
        </p:nvSpPr>
        <p:spPr/>
        <p:txBody>
          <a:bodyPr/>
          <a:lstStyle/>
          <a:p>
            <a:r>
              <a:rPr lang="en-US" dirty="0"/>
              <a:t>What specifically does the Team want to see for model selection?</a:t>
            </a:r>
          </a:p>
          <a:p>
            <a:pPr lvl="1"/>
            <a:r>
              <a:rPr lang="en-US" dirty="0"/>
              <a:t>Model fit criteria (likelihood, RMSSR, etc…)</a:t>
            </a:r>
          </a:p>
          <a:p>
            <a:pPr lvl="1"/>
            <a:r>
              <a:rPr lang="en-US" dirty="0"/>
              <a:t>Retrospective analysis</a:t>
            </a:r>
          </a:p>
          <a:p>
            <a:pPr lvl="1"/>
            <a:r>
              <a:rPr lang="en-US" dirty="0"/>
              <a:t>Key parameter estimates and variance</a:t>
            </a:r>
          </a:p>
          <a:p>
            <a:pPr lvl="1"/>
            <a:r>
              <a:rPr lang="en-US" dirty="0">
                <a:solidFill>
                  <a:srgbClr val="FF6699"/>
                </a:solidFill>
              </a:rPr>
              <a:t>Leave-one-out analyses (variability in key parameters)?</a:t>
            </a:r>
          </a:p>
          <a:p>
            <a:pPr lvl="1"/>
            <a:endParaRPr lang="en-US" dirty="0"/>
          </a:p>
        </p:txBody>
      </p:sp>
      <p:pic>
        <p:nvPicPr>
          <p:cNvPr id="4" name="Picture 3"/>
          <p:cNvPicPr>
            <a:picLocks noChangeAspect="1"/>
          </p:cNvPicPr>
          <p:nvPr/>
        </p:nvPicPr>
        <p:blipFill>
          <a:blip r:embed="rId2"/>
          <a:stretch>
            <a:fillRect/>
          </a:stretch>
        </p:blipFill>
        <p:spPr>
          <a:xfrm>
            <a:off x="8268890" y="3803930"/>
            <a:ext cx="492919" cy="394728"/>
          </a:xfrm>
          <a:prstGeom prst="rect">
            <a:avLst/>
          </a:prstGeom>
        </p:spPr>
      </p:pic>
    </p:spTree>
    <p:extLst>
      <p:ext uri="{BB962C8B-B14F-4D97-AF65-F5344CB8AC3E}">
        <p14:creationId xmlns:p14="http://schemas.microsoft.com/office/powerpoint/2010/main" val="29898331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Map&#10;&#10;Description automatically generated">
            <a:extLst>
              <a:ext uri="{FF2B5EF4-FFF2-40B4-BE49-F238E27FC236}">
                <a16:creationId xmlns:a16="http://schemas.microsoft.com/office/drawing/2014/main" id="{54A493E2-6366-46D7-95CD-BE81F772983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87075" y="820228"/>
            <a:ext cx="6860887" cy="4900634"/>
          </a:xfrm>
          <a:prstGeom prst="rect">
            <a:avLst/>
          </a:prstGeom>
        </p:spPr>
      </p:pic>
      <p:sp>
        <p:nvSpPr>
          <p:cNvPr id="6" name="TextBox 5">
            <a:extLst>
              <a:ext uri="{FF2B5EF4-FFF2-40B4-BE49-F238E27FC236}">
                <a16:creationId xmlns:a16="http://schemas.microsoft.com/office/drawing/2014/main" id="{F179B53E-DE2F-400F-B235-4BE803E4C334}"/>
              </a:ext>
            </a:extLst>
          </p:cNvPr>
          <p:cNvSpPr txBox="1"/>
          <p:nvPr/>
        </p:nvSpPr>
        <p:spPr>
          <a:xfrm>
            <a:off x="1981433" y="105791"/>
            <a:ext cx="5640134" cy="461665"/>
          </a:xfrm>
          <a:prstGeom prst="rect">
            <a:avLst/>
          </a:prstGeom>
          <a:noFill/>
        </p:spPr>
        <p:txBody>
          <a:bodyPr wrap="none" rtlCol="0">
            <a:spAutoFit/>
          </a:bodyPr>
          <a:lstStyle/>
          <a:p>
            <a:r>
              <a:rPr lang="en-US" sz="2400" dirty="0"/>
              <a:t>2021 Western Gulf Pacific cod tagging study</a:t>
            </a:r>
          </a:p>
        </p:txBody>
      </p:sp>
      <p:sp>
        <p:nvSpPr>
          <p:cNvPr id="7" name="TextBox 6">
            <a:extLst>
              <a:ext uri="{FF2B5EF4-FFF2-40B4-BE49-F238E27FC236}">
                <a16:creationId xmlns:a16="http://schemas.microsoft.com/office/drawing/2014/main" id="{77AE52AF-1A4F-4E87-8CFD-4A562CC0EAFD}"/>
              </a:ext>
            </a:extLst>
          </p:cNvPr>
          <p:cNvSpPr txBox="1"/>
          <p:nvPr/>
        </p:nvSpPr>
        <p:spPr>
          <a:xfrm>
            <a:off x="6932725" y="4631895"/>
            <a:ext cx="1104838" cy="507831"/>
          </a:xfrm>
          <a:prstGeom prst="rect">
            <a:avLst/>
          </a:prstGeom>
          <a:noFill/>
        </p:spPr>
        <p:txBody>
          <a:bodyPr wrap="square" rtlCol="0">
            <a:spAutoFit/>
          </a:bodyPr>
          <a:lstStyle/>
          <a:p>
            <a:r>
              <a:rPr lang="en-US" sz="1350" dirty="0" err="1">
                <a:solidFill>
                  <a:srgbClr val="FFFF00"/>
                </a:solidFill>
              </a:rPr>
              <a:t>Shumagin</a:t>
            </a:r>
            <a:r>
              <a:rPr lang="en-US" sz="1350" dirty="0">
                <a:solidFill>
                  <a:srgbClr val="FFFF00"/>
                </a:solidFill>
              </a:rPr>
              <a:t> Is. release area</a:t>
            </a:r>
          </a:p>
        </p:txBody>
      </p:sp>
      <p:cxnSp>
        <p:nvCxnSpPr>
          <p:cNvPr id="9" name="Straight Arrow Connector 8">
            <a:extLst>
              <a:ext uri="{FF2B5EF4-FFF2-40B4-BE49-F238E27FC236}">
                <a16:creationId xmlns:a16="http://schemas.microsoft.com/office/drawing/2014/main" id="{E8FBCE66-0037-46EB-8F0A-E5BB31A02F74}"/>
              </a:ext>
            </a:extLst>
          </p:cNvPr>
          <p:cNvCxnSpPr/>
          <p:nvPr/>
        </p:nvCxnSpPr>
        <p:spPr>
          <a:xfrm flipH="1">
            <a:off x="6361723" y="4855863"/>
            <a:ext cx="634790" cy="0"/>
          </a:xfrm>
          <a:prstGeom prst="straightConnector1">
            <a:avLst/>
          </a:prstGeom>
          <a:ln w="25400">
            <a:solidFill>
              <a:srgbClr val="FFFF00"/>
            </a:solidFill>
            <a:headEnd type="none"/>
            <a:tailEnd type="arrow" w="lg" len="lg"/>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2AAB7E51-4C3E-4B28-8E4B-13A453E5A9BA}"/>
              </a:ext>
            </a:extLst>
          </p:cNvPr>
          <p:cNvSpPr/>
          <p:nvPr/>
        </p:nvSpPr>
        <p:spPr>
          <a:xfrm>
            <a:off x="5373831" y="4572000"/>
            <a:ext cx="987892" cy="567726"/>
          </a:xfrm>
          <a:prstGeom prst="rect">
            <a:avLst/>
          </a:prstGeom>
          <a:noFill/>
          <a:ln w="254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 name="TextBox 10">
            <a:extLst>
              <a:ext uri="{FF2B5EF4-FFF2-40B4-BE49-F238E27FC236}">
                <a16:creationId xmlns:a16="http://schemas.microsoft.com/office/drawing/2014/main" id="{3F72A994-1831-41BF-A6A4-C6C0E73F7C9B}"/>
              </a:ext>
            </a:extLst>
          </p:cNvPr>
          <p:cNvSpPr txBox="1"/>
          <p:nvPr/>
        </p:nvSpPr>
        <p:spPr>
          <a:xfrm>
            <a:off x="5717489" y="830915"/>
            <a:ext cx="2430473" cy="2677656"/>
          </a:xfrm>
          <a:prstGeom prst="rect">
            <a:avLst/>
          </a:prstGeom>
          <a:solidFill>
            <a:schemeClr val="bg1"/>
          </a:solidFill>
          <a:ln w="12700">
            <a:solidFill>
              <a:schemeClr val="tx1"/>
            </a:solidFill>
          </a:ln>
        </p:spPr>
        <p:txBody>
          <a:bodyPr wrap="square" rtlCol="0">
            <a:spAutoFit/>
          </a:bodyPr>
          <a:lstStyle/>
          <a:p>
            <a:r>
              <a:rPr lang="en-US" sz="1050" u="sng" dirty="0"/>
              <a:t>P.I.s:</a:t>
            </a:r>
          </a:p>
          <a:p>
            <a:r>
              <a:rPr lang="en-US" sz="1050" dirty="0"/>
              <a:t>Susanne McDermott (NOAA)</a:t>
            </a:r>
          </a:p>
          <a:p>
            <a:r>
              <a:rPr lang="en-US" sz="1050" dirty="0"/>
              <a:t>Wayne </a:t>
            </a:r>
            <a:r>
              <a:rPr lang="en-US" sz="1050" dirty="0" err="1"/>
              <a:t>Palsson</a:t>
            </a:r>
            <a:r>
              <a:rPr lang="en-US" sz="1050" dirty="0"/>
              <a:t> (NOAA)</a:t>
            </a:r>
          </a:p>
          <a:p>
            <a:r>
              <a:rPr lang="en-US" sz="1050" dirty="0"/>
              <a:t>Steve </a:t>
            </a:r>
            <a:r>
              <a:rPr lang="en-US" sz="1050" dirty="0" err="1"/>
              <a:t>Barbeaux</a:t>
            </a:r>
            <a:r>
              <a:rPr lang="en-US" sz="1050" dirty="0"/>
              <a:t> (NOAA)</a:t>
            </a:r>
          </a:p>
          <a:p>
            <a:r>
              <a:rPr lang="en-US" sz="1050" dirty="0"/>
              <a:t>Charlotte Levy (Aleutians East Borough)</a:t>
            </a:r>
          </a:p>
          <a:p>
            <a:endParaRPr lang="en-US" sz="1050" dirty="0"/>
          </a:p>
          <a:p>
            <a:r>
              <a:rPr lang="en-US" sz="1050" u="sng" dirty="0"/>
              <a:t>PACT (Pacific cod tagging team): </a:t>
            </a:r>
          </a:p>
          <a:p>
            <a:r>
              <a:rPr lang="en-US" sz="1050" dirty="0"/>
              <a:t>Rebecca </a:t>
            </a:r>
            <a:r>
              <a:rPr lang="en-US" sz="1050" dirty="0" err="1"/>
              <a:t>Haehn</a:t>
            </a:r>
            <a:r>
              <a:rPr lang="en-US" sz="1050" dirty="0"/>
              <a:t> (NOAA)</a:t>
            </a:r>
          </a:p>
          <a:p>
            <a:r>
              <a:rPr lang="en-US" sz="1050" dirty="0"/>
              <a:t>Liz Dawson (NOAA)</a:t>
            </a:r>
          </a:p>
          <a:p>
            <a:r>
              <a:rPr lang="en-US" sz="1050" dirty="0"/>
              <a:t>Kim Rand (</a:t>
            </a:r>
            <a:r>
              <a:rPr lang="en-US" sz="1050" dirty="0" err="1"/>
              <a:t>Lynker</a:t>
            </a:r>
            <a:r>
              <a:rPr lang="en-US" sz="1050" dirty="0"/>
              <a:t> Technologies)</a:t>
            </a:r>
          </a:p>
          <a:p>
            <a:r>
              <a:rPr lang="en-US" sz="1050" dirty="0"/>
              <a:t>Julie Nielsen (Kingfisher Marine Research)</a:t>
            </a:r>
          </a:p>
          <a:p>
            <a:endParaRPr lang="en-US" sz="1050" dirty="0"/>
          </a:p>
          <a:p>
            <a:r>
              <a:rPr lang="en-US" sz="1050" u="sng" dirty="0"/>
              <a:t>Funding:</a:t>
            </a:r>
          </a:p>
          <a:p>
            <a:r>
              <a:rPr lang="en-US" sz="1050" dirty="0"/>
              <a:t>National Cooperative Research Program (NCRP)</a:t>
            </a:r>
          </a:p>
        </p:txBody>
      </p:sp>
      <p:sp>
        <p:nvSpPr>
          <p:cNvPr id="2" name="TextBox 1">
            <a:extLst>
              <a:ext uri="{FF2B5EF4-FFF2-40B4-BE49-F238E27FC236}">
                <a16:creationId xmlns:a16="http://schemas.microsoft.com/office/drawing/2014/main" id="{170B5306-DCDC-E84D-9BDD-1E4BF61D3A90}"/>
              </a:ext>
            </a:extLst>
          </p:cNvPr>
          <p:cNvSpPr txBox="1"/>
          <p:nvPr/>
        </p:nvSpPr>
        <p:spPr>
          <a:xfrm>
            <a:off x="3024499" y="530833"/>
            <a:ext cx="3123599" cy="300082"/>
          </a:xfrm>
          <a:prstGeom prst="rect">
            <a:avLst/>
          </a:prstGeom>
          <a:noFill/>
        </p:spPr>
        <p:txBody>
          <a:bodyPr wrap="square" rtlCol="0">
            <a:spAutoFit/>
          </a:bodyPr>
          <a:lstStyle/>
          <a:p>
            <a:r>
              <a:rPr lang="en-US" sz="1350" dirty="0"/>
              <a:t>Collaboration with Aleutians East Borough</a:t>
            </a:r>
          </a:p>
        </p:txBody>
      </p:sp>
      <p:sp>
        <p:nvSpPr>
          <p:cNvPr id="4" name="TextBox 3">
            <a:extLst>
              <a:ext uri="{FF2B5EF4-FFF2-40B4-BE49-F238E27FC236}">
                <a16:creationId xmlns:a16="http://schemas.microsoft.com/office/drawing/2014/main" id="{DDBBE114-3128-7948-81E8-55802E9D28C1}"/>
              </a:ext>
            </a:extLst>
          </p:cNvPr>
          <p:cNvSpPr txBox="1"/>
          <p:nvPr/>
        </p:nvSpPr>
        <p:spPr>
          <a:xfrm>
            <a:off x="1387631" y="1545352"/>
            <a:ext cx="1723485" cy="507831"/>
          </a:xfrm>
          <a:prstGeom prst="rect">
            <a:avLst/>
          </a:prstGeom>
          <a:solidFill>
            <a:schemeClr val="bg1">
              <a:lumMod val="75000"/>
            </a:schemeClr>
          </a:solidFill>
          <a:ln>
            <a:solidFill>
              <a:schemeClr val="tx1"/>
            </a:solidFill>
          </a:ln>
        </p:spPr>
        <p:txBody>
          <a:bodyPr wrap="none" rtlCol="0">
            <a:spAutoFit/>
          </a:bodyPr>
          <a:lstStyle/>
          <a:p>
            <a:r>
              <a:rPr lang="en-US" sz="1350" dirty="0"/>
              <a:t>25 satellite tags</a:t>
            </a:r>
          </a:p>
          <a:p>
            <a:r>
              <a:rPr lang="en-US" sz="1350" dirty="0"/>
              <a:t>957 conventional tags</a:t>
            </a:r>
          </a:p>
        </p:txBody>
      </p:sp>
    </p:spTree>
    <p:extLst>
      <p:ext uri="{BB962C8B-B14F-4D97-AF65-F5344CB8AC3E}">
        <p14:creationId xmlns:p14="http://schemas.microsoft.com/office/powerpoint/2010/main" val="127367928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a:off x="2499168" y="4095764"/>
            <a:ext cx="2167990" cy="2890654"/>
          </a:xfrm>
          <a:prstGeom prst="rect">
            <a:avLst/>
          </a:prstGeom>
        </p:spPr>
      </p:pic>
      <p:sp>
        <p:nvSpPr>
          <p:cNvPr id="2" name="Title 1"/>
          <p:cNvSpPr>
            <a:spLocks noGrp="1"/>
          </p:cNvSpPr>
          <p:nvPr>
            <p:ph type="title"/>
          </p:nvPr>
        </p:nvSpPr>
        <p:spPr>
          <a:xfrm>
            <a:off x="0" y="0"/>
            <a:ext cx="9023440" cy="1325563"/>
          </a:xfrm>
        </p:spPr>
        <p:txBody>
          <a:bodyPr>
            <a:normAutofit/>
          </a:bodyPr>
          <a:lstStyle/>
          <a:p>
            <a:r>
              <a:rPr lang="en-US" sz="4000" dirty="0"/>
              <a:t>2021 Fishery Performance (if time allows) </a:t>
            </a:r>
          </a:p>
        </p:txBody>
      </p:sp>
      <p:pic>
        <p:nvPicPr>
          <p:cNvPr id="8" name="Content Placeholder 7"/>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0" y="1056605"/>
            <a:ext cx="4301067" cy="3225801"/>
          </a:xfr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79045" y="1173243"/>
            <a:ext cx="2244395" cy="2992526"/>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63084" y="4587631"/>
            <a:ext cx="3860356" cy="1771059"/>
          </a:xfrm>
          <a:prstGeom prst="rect">
            <a:avLst/>
          </a:prstGeom>
        </p:spPr>
      </p:pic>
      <p:pic>
        <p:nvPicPr>
          <p:cNvPr id="13" name="Picture 12"/>
          <p:cNvPicPr>
            <a:picLocks noChangeAspect="1"/>
          </p:cNvPicPr>
          <p:nvPr/>
        </p:nvPicPr>
        <p:blipFill>
          <a:blip r:embed="rId6"/>
          <a:stretch>
            <a:fillRect/>
          </a:stretch>
        </p:blipFill>
        <p:spPr>
          <a:xfrm>
            <a:off x="4497245" y="1503956"/>
            <a:ext cx="1950043" cy="2600057"/>
          </a:xfrm>
          <a:prstGeom prst="rect">
            <a:avLst/>
          </a:prstGeom>
        </p:spPr>
      </p:pic>
      <p:pic>
        <p:nvPicPr>
          <p:cNvPr id="14" name="Picture 13"/>
          <p:cNvPicPr>
            <a:picLocks noChangeAspect="1"/>
          </p:cNvPicPr>
          <p:nvPr/>
        </p:nvPicPr>
        <p:blipFill>
          <a:blip r:embed="rId7"/>
          <a:stretch>
            <a:fillRect/>
          </a:stretch>
        </p:blipFill>
        <p:spPr>
          <a:xfrm>
            <a:off x="272324" y="4410211"/>
            <a:ext cx="1730918" cy="2307890"/>
          </a:xfrm>
          <a:prstGeom prst="rect">
            <a:avLst/>
          </a:prstGeom>
        </p:spPr>
      </p:pic>
    </p:spTree>
    <p:extLst>
      <p:ext uri="{BB962C8B-B14F-4D97-AF65-F5344CB8AC3E}">
        <p14:creationId xmlns:p14="http://schemas.microsoft.com/office/powerpoint/2010/main" val="157483145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2138" y="295124"/>
            <a:ext cx="7995437" cy="994172"/>
          </a:xfrm>
        </p:spPr>
        <p:txBody>
          <a:bodyPr>
            <a:normAutofit fontScale="90000"/>
          </a:bodyPr>
          <a:lstStyle/>
          <a:p>
            <a:r>
              <a:rPr lang="en-US" dirty="0"/>
              <a:t>Vessels participating in GOA Pacific cod fishery</a:t>
            </a:r>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2"/>
          <a:stretch>
            <a:fillRect/>
          </a:stretch>
        </p:blipFill>
        <p:spPr>
          <a:xfrm>
            <a:off x="0" y="1719257"/>
            <a:ext cx="8543161" cy="4000532"/>
          </a:xfrm>
          <a:prstGeom prst="rect">
            <a:avLst/>
          </a:prstGeom>
        </p:spPr>
      </p:pic>
      <p:sp>
        <p:nvSpPr>
          <p:cNvPr id="6" name="TextBox 5"/>
          <p:cNvSpPr txBox="1"/>
          <p:nvPr/>
        </p:nvSpPr>
        <p:spPr>
          <a:xfrm>
            <a:off x="7572029" y="2076714"/>
            <a:ext cx="1553054" cy="553998"/>
          </a:xfrm>
          <a:prstGeom prst="rect">
            <a:avLst/>
          </a:prstGeom>
          <a:noFill/>
        </p:spPr>
        <p:txBody>
          <a:bodyPr wrap="none" rtlCol="0">
            <a:spAutoFit/>
          </a:bodyPr>
          <a:lstStyle/>
          <a:p>
            <a:r>
              <a:rPr lang="en-US" sz="1500" dirty="0"/>
              <a:t>State and federal </a:t>
            </a:r>
          </a:p>
          <a:p>
            <a:r>
              <a:rPr lang="en-US" sz="1500" dirty="0"/>
              <a:t>fisheries</a:t>
            </a:r>
          </a:p>
        </p:txBody>
      </p:sp>
    </p:spTree>
    <p:extLst>
      <p:ext uri="{BB962C8B-B14F-4D97-AF65-F5344CB8AC3E}">
        <p14:creationId xmlns:p14="http://schemas.microsoft.com/office/powerpoint/2010/main" val="39231842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680" y="4227162"/>
            <a:ext cx="4526280" cy="2573843"/>
          </a:xfrm>
          <a:prstGeom prst="rect">
            <a:avLst/>
          </a:prstGeom>
        </p:spPr>
      </p:pic>
      <p:pic>
        <p:nvPicPr>
          <p:cNvPr id="3" name="Picture 2"/>
          <p:cNvPicPr>
            <a:picLocks noChangeAspect="1"/>
          </p:cNvPicPr>
          <p:nvPr/>
        </p:nvPicPr>
        <p:blipFill>
          <a:blip r:embed="rId3"/>
          <a:stretch>
            <a:fillRect/>
          </a:stretch>
        </p:blipFill>
        <p:spPr>
          <a:xfrm>
            <a:off x="0" y="1655412"/>
            <a:ext cx="4522601" cy="2571750"/>
          </a:xfrm>
          <a:prstGeom prst="rect">
            <a:avLst/>
          </a:prstGeom>
        </p:spPr>
      </p:pic>
      <p:pic>
        <p:nvPicPr>
          <p:cNvPr id="4" name="Picture 3"/>
          <p:cNvPicPr>
            <a:picLocks noChangeAspect="1"/>
          </p:cNvPicPr>
          <p:nvPr/>
        </p:nvPicPr>
        <p:blipFill>
          <a:blip r:embed="rId4"/>
          <a:stretch>
            <a:fillRect/>
          </a:stretch>
        </p:blipFill>
        <p:spPr>
          <a:xfrm>
            <a:off x="4642806" y="1655412"/>
            <a:ext cx="4526280" cy="2573842"/>
          </a:xfrm>
          <a:prstGeom prst="rect">
            <a:avLst/>
          </a:prstGeom>
        </p:spPr>
      </p:pic>
      <p:sp>
        <p:nvSpPr>
          <p:cNvPr id="5" name="Title 1"/>
          <p:cNvSpPr txBox="1">
            <a:spLocks/>
          </p:cNvSpPr>
          <p:nvPr/>
        </p:nvSpPr>
        <p:spPr>
          <a:xfrm>
            <a:off x="202138" y="295124"/>
            <a:ext cx="7995437" cy="994172"/>
          </a:xfrm>
          <a:prstGeom prst="rect">
            <a:avLst/>
          </a:prstGeom>
        </p:spPr>
        <p:txBody>
          <a:bodyPr>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2021 GOA Pacific cod fishery performance</a:t>
            </a:r>
          </a:p>
        </p:txBody>
      </p:sp>
    </p:spTree>
    <p:extLst>
      <p:ext uri="{BB962C8B-B14F-4D97-AF65-F5344CB8AC3E}">
        <p14:creationId xmlns:p14="http://schemas.microsoft.com/office/powerpoint/2010/main" val="394341577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2315904"/>
            <a:ext cx="4572000" cy="3125879"/>
          </a:xfrm>
          <a:prstGeom prst="rect">
            <a:avLst/>
          </a:prstGeom>
        </p:spPr>
      </p:pic>
      <p:pic>
        <p:nvPicPr>
          <p:cNvPr id="3" name="Picture 2"/>
          <p:cNvPicPr>
            <a:picLocks noChangeAspect="1"/>
          </p:cNvPicPr>
          <p:nvPr/>
        </p:nvPicPr>
        <p:blipFill>
          <a:blip r:embed="rId3"/>
          <a:stretch>
            <a:fillRect/>
          </a:stretch>
        </p:blipFill>
        <p:spPr>
          <a:xfrm>
            <a:off x="4572000" y="2315904"/>
            <a:ext cx="4572000" cy="3120572"/>
          </a:xfrm>
          <a:prstGeom prst="rect">
            <a:avLst/>
          </a:prstGeom>
        </p:spPr>
      </p:pic>
      <p:sp>
        <p:nvSpPr>
          <p:cNvPr id="4" name="Title 1"/>
          <p:cNvSpPr txBox="1">
            <a:spLocks/>
          </p:cNvSpPr>
          <p:nvPr/>
        </p:nvSpPr>
        <p:spPr>
          <a:xfrm>
            <a:off x="202138" y="295124"/>
            <a:ext cx="7995437" cy="994172"/>
          </a:xfrm>
          <a:prstGeom prst="rect">
            <a:avLst/>
          </a:prstGeom>
        </p:spPr>
        <p:txBody>
          <a:bodyPr>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2021 GOA Pacific cod fishery </a:t>
            </a:r>
          </a:p>
          <a:p>
            <a:r>
              <a:rPr lang="en-US" dirty="0"/>
              <a:t>CPUE by gear</a:t>
            </a:r>
          </a:p>
        </p:txBody>
      </p:sp>
    </p:spTree>
    <p:extLst>
      <p:ext uri="{BB962C8B-B14F-4D97-AF65-F5344CB8AC3E}">
        <p14:creationId xmlns:p14="http://schemas.microsoft.com/office/powerpoint/2010/main" val="93609476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924876" y="1379017"/>
            <a:ext cx="5161784" cy="2627888"/>
          </a:xfrm>
          <a:prstGeom prst="rect">
            <a:avLst/>
          </a:prstGeom>
        </p:spPr>
      </p:pic>
      <p:pic>
        <p:nvPicPr>
          <p:cNvPr id="4" name="Picture 3"/>
          <p:cNvPicPr>
            <a:picLocks noChangeAspect="1"/>
          </p:cNvPicPr>
          <p:nvPr/>
        </p:nvPicPr>
        <p:blipFill>
          <a:blip r:embed="rId3"/>
          <a:stretch>
            <a:fillRect/>
          </a:stretch>
        </p:blipFill>
        <p:spPr>
          <a:xfrm>
            <a:off x="1924875" y="3932559"/>
            <a:ext cx="5161785" cy="2625896"/>
          </a:xfrm>
          <a:prstGeom prst="rect">
            <a:avLst/>
          </a:prstGeom>
        </p:spPr>
      </p:pic>
      <p:sp>
        <p:nvSpPr>
          <p:cNvPr id="5" name="TextBox 4"/>
          <p:cNvSpPr txBox="1"/>
          <p:nvPr/>
        </p:nvSpPr>
        <p:spPr>
          <a:xfrm>
            <a:off x="236483" y="86711"/>
            <a:ext cx="9144000" cy="584775"/>
          </a:xfrm>
          <a:prstGeom prst="rect">
            <a:avLst/>
          </a:prstGeom>
          <a:noFill/>
        </p:spPr>
        <p:txBody>
          <a:bodyPr wrap="square" rtlCol="0">
            <a:spAutoFit/>
          </a:bodyPr>
          <a:lstStyle/>
          <a:p>
            <a:r>
              <a:rPr lang="en-US" sz="3200" dirty="0"/>
              <a:t>Bycatch of Pacific cod in the GOA pollock fishery </a:t>
            </a:r>
          </a:p>
        </p:txBody>
      </p:sp>
    </p:spTree>
    <p:extLst>
      <p:ext uri="{BB962C8B-B14F-4D97-AF65-F5344CB8AC3E}">
        <p14:creationId xmlns:p14="http://schemas.microsoft.com/office/powerpoint/2010/main" val="327872220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0" y="1133012"/>
            <a:ext cx="4572000" cy="2159541"/>
          </a:xfrm>
          <a:prstGeom prst="rect">
            <a:avLst/>
          </a:prstGeom>
        </p:spPr>
      </p:pic>
      <p:pic>
        <p:nvPicPr>
          <p:cNvPr id="5" name="Picture 4"/>
          <p:cNvPicPr>
            <a:picLocks noChangeAspect="1"/>
          </p:cNvPicPr>
          <p:nvPr/>
        </p:nvPicPr>
        <p:blipFill>
          <a:blip r:embed="rId3"/>
          <a:stretch>
            <a:fillRect/>
          </a:stretch>
        </p:blipFill>
        <p:spPr>
          <a:xfrm>
            <a:off x="4578701" y="1133012"/>
            <a:ext cx="4572000" cy="2159541"/>
          </a:xfrm>
          <a:prstGeom prst="rect">
            <a:avLst/>
          </a:prstGeom>
        </p:spPr>
      </p:pic>
      <p:pic>
        <p:nvPicPr>
          <p:cNvPr id="6" name="Picture 5"/>
          <p:cNvPicPr>
            <a:picLocks noChangeAspect="1"/>
          </p:cNvPicPr>
          <p:nvPr/>
        </p:nvPicPr>
        <p:blipFill>
          <a:blip r:embed="rId4"/>
          <a:stretch>
            <a:fillRect/>
          </a:stretch>
        </p:blipFill>
        <p:spPr>
          <a:xfrm>
            <a:off x="4578701" y="3488947"/>
            <a:ext cx="4572000" cy="2159541"/>
          </a:xfrm>
          <a:prstGeom prst="rect">
            <a:avLst/>
          </a:prstGeom>
        </p:spPr>
      </p:pic>
      <p:pic>
        <p:nvPicPr>
          <p:cNvPr id="8" name="Picture 7"/>
          <p:cNvPicPr>
            <a:picLocks noChangeAspect="1"/>
          </p:cNvPicPr>
          <p:nvPr/>
        </p:nvPicPr>
        <p:blipFill>
          <a:blip r:embed="rId5"/>
          <a:stretch>
            <a:fillRect/>
          </a:stretch>
        </p:blipFill>
        <p:spPr>
          <a:xfrm>
            <a:off x="6701" y="3488947"/>
            <a:ext cx="4572000" cy="1997476"/>
          </a:xfrm>
          <a:prstGeom prst="rect">
            <a:avLst/>
          </a:prstGeom>
        </p:spPr>
      </p:pic>
      <p:sp>
        <p:nvSpPr>
          <p:cNvPr id="10" name="Rectangle 9"/>
          <p:cNvSpPr/>
          <p:nvPr/>
        </p:nvSpPr>
        <p:spPr>
          <a:xfrm>
            <a:off x="7346197" y="1133012"/>
            <a:ext cx="108488" cy="1688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7246448" y="1099388"/>
            <a:ext cx="256802" cy="261610"/>
          </a:xfrm>
          <a:prstGeom prst="rect">
            <a:avLst/>
          </a:prstGeom>
          <a:noFill/>
        </p:spPr>
        <p:txBody>
          <a:bodyPr wrap="none" rtlCol="0">
            <a:spAutoFit/>
          </a:bodyPr>
          <a:lstStyle/>
          <a:p>
            <a:r>
              <a:rPr lang="en-US" sz="1100" dirty="0"/>
              <a:t>1</a:t>
            </a:r>
          </a:p>
        </p:txBody>
      </p:sp>
      <p:sp>
        <p:nvSpPr>
          <p:cNvPr id="11" name="TextBox 10"/>
          <p:cNvSpPr txBox="1"/>
          <p:nvPr/>
        </p:nvSpPr>
        <p:spPr>
          <a:xfrm>
            <a:off x="136021" y="226647"/>
            <a:ext cx="7518597" cy="584775"/>
          </a:xfrm>
          <a:prstGeom prst="rect">
            <a:avLst/>
          </a:prstGeom>
          <a:noFill/>
        </p:spPr>
        <p:txBody>
          <a:bodyPr wrap="none" rtlCol="0">
            <a:spAutoFit/>
          </a:bodyPr>
          <a:lstStyle/>
          <a:p>
            <a:r>
              <a:rPr lang="en-US" sz="3200" dirty="0"/>
              <a:t>Bycatch of Pacific cod in other GOA fisheries</a:t>
            </a:r>
          </a:p>
        </p:txBody>
      </p:sp>
    </p:spTree>
    <p:extLst>
      <p:ext uri="{BB962C8B-B14F-4D97-AF65-F5344CB8AC3E}">
        <p14:creationId xmlns:p14="http://schemas.microsoft.com/office/powerpoint/2010/main" val="88142762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616852"/>
            <a:ext cx="4572000" cy="3128412"/>
          </a:xfrm>
          <a:prstGeom prst="rect">
            <a:avLst/>
          </a:prstGeom>
        </p:spPr>
      </p:pic>
      <p:pic>
        <p:nvPicPr>
          <p:cNvPr id="3" name="Picture 2"/>
          <p:cNvPicPr>
            <a:picLocks noChangeAspect="1"/>
          </p:cNvPicPr>
          <p:nvPr/>
        </p:nvPicPr>
        <p:blipFill>
          <a:blip r:embed="rId3"/>
          <a:stretch>
            <a:fillRect/>
          </a:stretch>
        </p:blipFill>
        <p:spPr>
          <a:xfrm>
            <a:off x="4572000" y="616852"/>
            <a:ext cx="4572000" cy="3128412"/>
          </a:xfrm>
          <a:prstGeom prst="rect">
            <a:avLst/>
          </a:prstGeom>
        </p:spPr>
      </p:pic>
      <p:pic>
        <p:nvPicPr>
          <p:cNvPr id="4" name="Picture 3"/>
          <p:cNvPicPr>
            <a:picLocks noChangeAspect="1"/>
          </p:cNvPicPr>
          <p:nvPr/>
        </p:nvPicPr>
        <p:blipFill>
          <a:blip r:embed="rId4"/>
          <a:stretch>
            <a:fillRect/>
          </a:stretch>
        </p:blipFill>
        <p:spPr>
          <a:xfrm>
            <a:off x="4572000" y="3729588"/>
            <a:ext cx="4572000" cy="3128411"/>
          </a:xfrm>
          <a:prstGeom prst="rect">
            <a:avLst/>
          </a:prstGeom>
        </p:spPr>
      </p:pic>
      <p:pic>
        <p:nvPicPr>
          <p:cNvPr id="6" name="Picture 5"/>
          <p:cNvPicPr>
            <a:picLocks noChangeAspect="1"/>
          </p:cNvPicPr>
          <p:nvPr/>
        </p:nvPicPr>
        <p:blipFill>
          <a:blip r:embed="rId5"/>
          <a:stretch>
            <a:fillRect/>
          </a:stretch>
        </p:blipFill>
        <p:spPr>
          <a:xfrm>
            <a:off x="0" y="3729588"/>
            <a:ext cx="4572000" cy="3128412"/>
          </a:xfrm>
          <a:prstGeom prst="rect">
            <a:avLst/>
          </a:prstGeom>
        </p:spPr>
      </p:pic>
      <p:sp>
        <p:nvSpPr>
          <p:cNvPr id="7" name="TextBox 6"/>
          <p:cNvSpPr txBox="1"/>
          <p:nvPr/>
        </p:nvSpPr>
        <p:spPr>
          <a:xfrm>
            <a:off x="108488" y="0"/>
            <a:ext cx="8611653" cy="523220"/>
          </a:xfrm>
          <a:prstGeom prst="rect">
            <a:avLst/>
          </a:prstGeom>
          <a:noFill/>
        </p:spPr>
        <p:txBody>
          <a:bodyPr wrap="none" rtlCol="0">
            <a:spAutoFit/>
          </a:bodyPr>
          <a:lstStyle/>
          <a:p>
            <a:r>
              <a:rPr lang="en-US" sz="2800" dirty="0"/>
              <a:t>Pacific cod condition in the GOA longline and pot fisheries</a:t>
            </a:r>
          </a:p>
        </p:txBody>
      </p:sp>
    </p:spTree>
    <p:extLst>
      <p:ext uri="{BB962C8B-B14F-4D97-AF65-F5344CB8AC3E}">
        <p14:creationId xmlns:p14="http://schemas.microsoft.com/office/powerpoint/2010/main" val="38486368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2A1611-22DA-234D-AE75-3942BFB23790}"/>
              </a:ext>
            </a:extLst>
          </p:cNvPr>
          <p:cNvSpPr>
            <a:spLocks noGrp="1"/>
          </p:cNvSpPr>
          <p:nvPr>
            <p:ph type="title"/>
          </p:nvPr>
        </p:nvSpPr>
        <p:spPr>
          <a:xfrm>
            <a:off x="652653" y="335406"/>
            <a:ext cx="7838694" cy="1325563"/>
          </a:xfrm>
        </p:spPr>
        <p:txBody>
          <a:bodyPr anchor="ctr">
            <a:normAutofit/>
          </a:bodyPr>
          <a:lstStyle/>
          <a:p>
            <a:r>
              <a:rPr lang="en-US" dirty="0"/>
              <a:t>Model configurations</a:t>
            </a:r>
          </a:p>
        </p:txBody>
      </p:sp>
      <p:graphicFrame>
        <p:nvGraphicFramePr>
          <p:cNvPr id="4" name="Content Placeholder 3">
            <a:extLst>
              <a:ext uri="{FF2B5EF4-FFF2-40B4-BE49-F238E27FC236}">
                <a16:creationId xmlns:a16="http://schemas.microsoft.com/office/drawing/2014/main" id="{2D8AF24B-DF1A-0D48-A703-0F03BC62A78E}"/>
              </a:ext>
            </a:extLst>
          </p:cNvPr>
          <p:cNvGraphicFramePr>
            <a:graphicFrameLocks noGrp="1"/>
          </p:cNvGraphicFramePr>
          <p:nvPr>
            <p:ph idx="1"/>
            <p:extLst>
              <p:ext uri="{D42A27DB-BD31-4B8C-83A1-F6EECF244321}">
                <p14:modId xmlns:p14="http://schemas.microsoft.com/office/powerpoint/2010/main" val="3151941140"/>
              </p:ext>
            </p:extLst>
          </p:nvPr>
        </p:nvGraphicFramePr>
        <p:xfrm>
          <a:off x="318499" y="1797978"/>
          <a:ext cx="8074851" cy="4763081"/>
        </p:xfrm>
        <a:graphic>
          <a:graphicData uri="http://schemas.openxmlformats.org/drawingml/2006/table">
            <a:tbl>
              <a:tblPr/>
              <a:tblGrid>
                <a:gridCol w="622821">
                  <a:extLst>
                    <a:ext uri="{9D8B030D-6E8A-4147-A177-3AD203B41FA5}">
                      <a16:colId xmlns:a16="http://schemas.microsoft.com/office/drawing/2014/main" val="2696316102"/>
                    </a:ext>
                  </a:extLst>
                </a:gridCol>
                <a:gridCol w="1178450">
                  <a:extLst>
                    <a:ext uri="{9D8B030D-6E8A-4147-A177-3AD203B41FA5}">
                      <a16:colId xmlns:a16="http://schemas.microsoft.com/office/drawing/2014/main" val="3298205758"/>
                    </a:ext>
                  </a:extLst>
                </a:gridCol>
                <a:gridCol w="1228562">
                  <a:extLst>
                    <a:ext uri="{9D8B030D-6E8A-4147-A177-3AD203B41FA5}">
                      <a16:colId xmlns:a16="http://schemas.microsoft.com/office/drawing/2014/main" val="3860557718"/>
                    </a:ext>
                  </a:extLst>
                </a:gridCol>
                <a:gridCol w="1247352">
                  <a:extLst>
                    <a:ext uri="{9D8B030D-6E8A-4147-A177-3AD203B41FA5}">
                      <a16:colId xmlns:a16="http://schemas.microsoft.com/office/drawing/2014/main" val="2813739740"/>
                    </a:ext>
                  </a:extLst>
                </a:gridCol>
                <a:gridCol w="1178392">
                  <a:extLst>
                    <a:ext uri="{9D8B030D-6E8A-4147-A177-3AD203B41FA5}">
                      <a16:colId xmlns:a16="http://schemas.microsoft.com/office/drawing/2014/main" val="2463234409"/>
                    </a:ext>
                  </a:extLst>
                </a:gridCol>
                <a:gridCol w="1237177">
                  <a:extLst>
                    <a:ext uri="{9D8B030D-6E8A-4147-A177-3AD203B41FA5}">
                      <a16:colId xmlns:a16="http://schemas.microsoft.com/office/drawing/2014/main" val="258203885"/>
                    </a:ext>
                  </a:extLst>
                </a:gridCol>
                <a:gridCol w="1382097">
                  <a:extLst>
                    <a:ext uri="{9D8B030D-6E8A-4147-A177-3AD203B41FA5}">
                      <a16:colId xmlns:a16="http://schemas.microsoft.com/office/drawing/2014/main" val="4079853925"/>
                    </a:ext>
                  </a:extLst>
                </a:gridCol>
              </a:tblGrid>
              <a:tr h="369869">
                <a:tc>
                  <a:txBody>
                    <a:bodyPr/>
                    <a:lstStyle/>
                    <a:p>
                      <a:pPr algn="ctr" fontAlgn="ctr">
                        <a:spcBef>
                          <a:spcPts val="0"/>
                        </a:spcBef>
                        <a:spcAft>
                          <a:spcPts val="0"/>
                        </a:spcAft>
                      </a:pPr>
                      <a:endParaRPr lang="en-US" sz="2300" b="0" i="0" u="none" strike="noStrike">
                        <a:effectLst/>
                        <a:latin typeface="Arial" panose="020B0604020202020204" pitchFamily="34" charset="0"/>
                      </a:endParaRPr>
                    </a:p>
                  </a:txBody>
                  <a:tcPr marL="12146" marR="12146" marT="12146" marB="0" anchor="ctr">
                    <a:lnL>
                      <a:noFill/>
                    </a:lnL>
                    <a:lnR w="12700" cap="flat" cmpd="sng" algn="ctr">
                      <a:solidFill>
                        <a:srgbClr val="FFFFFF"/>
                      </a:solidFill>
                      <a:prstDash val="solid"/>
                      <a:round/>
                      <a:headEnd type="none" w="med" len="med"/>
                      <a:tailEnd type="none" w="med" len="med"/>
                    </a:lnR>
                    <a:lnT>
                      <a:noFill/>
                    </a:lnT>
                    <a:lnB>
                      <a:noFill/>
                    </a:lnB>
                  </a:tcPr>
                </a:tc>
                <a:tc>
                  <a:txBody>
                    <a:bodyPr/>
                    <a:lstStyle/>
                    <a:p>
                      <a:pPr algn="ctr" rtl="0" fontAlgn="ctr">
                        <a:spcBef>
                          <a:spcPts val="0"/>
                        </a:spcBef>
                        <a:spcAft>
                          <a:spcPts val="0"/>
                        </a:spcAft>
                      </a:pPr>
                      <a:endParaRPr lang="en-US" sz="2300" b="0" i="0" u="none" strike="noStrike">
                        <a:effectLst/>
                        <a:latin typeface="Arial" panose="020B0604020202020204" pitchFamily="34" charset="0"/>
                      </a:endParaRPr>
                    </a:p>
                  </a:txBody>
                  <a:tcPr marL="12146" marR="12146" marT="1214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2"/>
                    </a:solidFill>
                  </a:tcPr>
                </a:tc>
                <a:tc gridSpan="3">
                  <a:txBody>
                    <a:bodyPr/>
                    <a:lstStyle/>
                    <a:p>
                      <a:pPr algn="ctr" rtl="0" fontAlgn="ctr">
                        <a:spcBef>
                          <a:spcPts val="0"/>
                        </a:spcBef>
                        <a:spcAft>
                          <a:spcPts val="0"/>
                        </a:spcAft>
                      </a:pPr>
                      <a:r>
                        <a:rPr lang="en-US" sz="2300" b="0" i="0" u="none" strike="noStrike" dirty="0" smtClean="0">
                          <a:effectLst/>
                          <a:latin typeface="Arial" panose="020B0604020202020204" pitchFamily="34" charset="0"/>
                        </a:rPr>
                        <a:t>Environmental links</a:t>
                      </a:r>
                      <a:endParaRPr lang="en-US" sz="2300" b="0" i="0" u="none" strike="noStrike" dirty="0">
                        <a:effectLst/>
                        <a:latin typeface="Arial" panose="020B0604020202020204" pitchFamily="34" charset="0"/>
                      </a:endParaRPr>
                    </a:p>
                  </a:txBody>
                  <a:tcPr marL="12146" marR="12146" marT="1214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2"/>
                    </a:solidFill>
                  </a:tcPr>
                </a:tc>
                <a:tc hMerge="1">
                  <a:txBody>
                    <a:bodyPr/>
                    <a:lstStyle/>
                    <a:p>
                      <a:pPr algn="l" rtl="0" fontAlgn="ctr">
                        <a:spcBef>
                          <a:spcPts val="0"/>
                        </a:spcBef>
                        <a:spcAft>
                          <a:spcPts val="0"/>
                        </a:spcAft>
                      </a:pPr>
                      <a:endParaRPr lang="en-US" sz="2300" b="0" i="0" u="none" strike="noStrike" dirty="0">
                        <a:effectLst/>
                        <a:latin typeface="Arial" panose="020B0604020202020204" pitchFamily="34" charset="0"/>
                      </a:endParaRPr>
                    </a:p>
                  </a:txBody>
                  <a:tcPr marL="12146" marR="12146" marT="1214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hMerge="1">
                  <a:txBody>
                    <a:bodyPr/>
                    <a:lstStyle/>
                    <a:p>
                      <a:pPr algn="l" rtl="0" fontAlgn="ctr">
                        <a:spcBef>
                          <a:spcPts val="0"/>
                        </a:spcBef>
                        <a:spcAft>
                          <a:spcPts val="0"/>
                        </a:spcAft>
                      </a:pPr>
                      <a:endParaRPr lang="en-US" sz="2300" b="0" i="0" u="none" strike="noStrike" dirty="0">
                        <a:effectLst/>
                        <a:latin typeface="Arial" panose="020B0604020202020204" pitchFamily="34" charset="0"/>
                      </a:endParaRPr>
                    </a:p>
                  </a:txBody>
                  <a:tcPr marL="12146" marR="12146" marT="1214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rowSpan="2">
                  <a:txBody>
                    <a:bodyPr/>
                    <a:lstStyle/>
                    <a:p>
                      <a:pPr algn="ctr" rtl="0" fontAlgn="ctr">
                        <a:spcBef>
                          <a:spcPts val="0"/>
                        </a:spcBef>
                        <a:spcAft>
                          <a:spcPts val="0"/>
                        </a:spcAft>
                      </a:pPr>
                      <a:r>
                        <a:rPr lang="en-US" sz="1800" b="1" i="0" u="none" strike="noStrike" dirty="0">
                          <a:solidFill>
                            <a:srgbClr val="000000"/>
                          </a:solidFill>
                          <a:effectLst/>
                          <a:latin typeface="Calibri" panose="020F0502020204030204" pitchFamily="34" charset="0"/>
                        </a:rPr>
                        <a:t>Data </a:t>
                      </a:r>
                      <a:br>
                        <a:rPr lang="en-US" sz="1800" b="1" i="0" u="none" strike="noStrike" dirty="0">
                          <a:solidFill>
                            <a:srgbClr val="000000"/>
                          </a:solidFill>
                          <a:effectLst/>
                          <a:latin typeface="Calibri" panose="020F0502020204030204" pitchFamily="34" charset="0"/>
                        </a:rPr>
                      </a:br>
                      <a:r>
                        <a:rPr lang="en-US" sz="1800" b="1" i="0" u="none" strike="noStrike" dirty="0">
                          <a:solidFill>
                            <a:srgbClr val="000000"/>
                          </a:solidFill>
                          <a:effectLst/>
                          <a:latin typeface="Calibri" panose="020F0502020204030204" pitchFamily="34" charset="0"/>
                        </a:rPr>
                        <a:t>re-weighting</a:t>
                      </a:r>
                      <a:endParaRPr lang="en-US" sz="2800" b="0" i="0" u="none" strike="noStrike" dirty="0">
                        <a:effectLst/>
                        <a:latin typeface="Arial" panose="020B0604020202020204" pitchFamily="34" charset="0"/>
                      </a:endParaRPr>
                    </a:p>
                  </a:txBody>
                  <a:tcPr marL="12146" marR="12146" marT="1214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a:noFill/>
                    </a:lnB>
                    <a:solidFill>
                      <a:schemeClr val="bg2"/>
                    </a:solidFill>
                  </a:tcPr>
                </a:tc>
                <a:tc rowSpan="2">
                  <a:txBody>
                    <a:bodyPr/>
                    <a:lstStyle/>
                    <a:p>
                      <a:pPr algn="ctr" rtl="0" fontAlgn="ctr">
                        <a:spcBef>
                          <a:spcPts val="0"/>
                        </a:spcBef>
                        <a:spcAft>
                          <a:spcPts val="0"/>
                        </a:spcAft>
                      </a:pPr>
                      <a:r>
                        <a:rPr lang="en-US" sz="1800" b="1" i="0" u="none" strike="noStrike" dirty="0">
                          <a:solidFill>
                            <a:srgbClr val="000000"/>
                          </a:solidFill>
                          <a:effectLst/>
                          <a:latin typeface="Calibri" panose="020F0502020204030204" pitchFamily="34" charset="0"/>
                        </a:rPr>
                        <a:t>M-block</a:t>
                      </a:r>
                      <a:br>
                        <a:rPr lang="en-US" sz="1800" b="1" i="0" u="none" strike="noStrike" dirty="0">
                          <a:solidFill>
                            <a:srgbClr val="000000"/>
                          </a:solidFill>
                          <a:effectLst/>
                          <a:latin typeface="Calibri" panose="020F0502020204030204" pitchFamily="34" charset="0"/>
                        </a:rPr>
                      </a:br>
                      <a:r>
                        <a:rPr lang="en-US" sz="1800" b="1" i="0" u="none" strike="noStrike" dirty="0">
                          <a:solidFill>
                            <a:srgbClr val="000000"/>
                          </a:solidFill>
                          <a:effectLst/>
                          <a:latin typeface="Calibri" panose="020F0502020204030204" pitchFamily="34" charset="0"/>
                        </a:rPr>
                        <a:t>to 2020</a:t>
                      </a:r>
                      <a:endParaRPr lang="en-US" sz="2800" b="0" i="0" u="none" strike="noStrike" dirty="0">
                        <a:effectLst/>
                        <a:latin typeface="Arial" panose="020B0604020202020204" pitchFamily="34" charset="0"/>
                      </a:endParaRPr>
                    </a:p>
                  </a:txBody>
                  <a:tcPr marL="12146" marR="12146" marT="1214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a:noFill/>
                    </a:lnB>
                    <a:solidFill>
                      <a:schemeClr val="bg2"/>
                    </a:solidFill>
                  </a:tcPr>
                </a:tc>
                <a:extLst>
                  <a:ext uri="{0D108BD9-81ED-4DB2-BD59-A6C34878D82A}">
                    <a16:rowId xmlns:a16="http://schemas.microsoft.com/office/drawing/2014/main" val="253713606"/>
                  </a:ext>
                </a:extLst>
              </a:tr>
              <a:tr h="482886">
                <a:tc>
                  <a:txBody>
                    <a:bodyPr/>
                    <a:lstStyle/>
                    <a:p>
                      <a:pPr algn="ctr" fontAlgn="ctr">
                        <a:spcBef>
                          <a:spcPts val="0"/>
                        </a:spcBef>
                        <a:spcAft>
                          <a:spcPts val="0"/>
                        </a:spcAft>
                      </a:pPr>
                      <a:endParaRPr lang="en-US" sz="2800" b="0" i="0" u="none" strike="noStrike">
                        <a:effectLst/>
                        <a:latin typeface="Arial" panose="020B0604020202020204" pitchFamily="34" charset="0"/>
                      </a:endParaRPr>
                    </a:p>
                  </a:txBody>
                  <a:tcPr marL="12146" marR="12146" marT="12146" marB="0" anchor="ctr">
                    <a:lnL>
                      <a:noFill/>
                    </a:lnL>
                    <a:lnR w="12700" cap="flat" cmpd="sng" algn="ctr">
                      <a:solidFill>
                        <a:srgbClr val="FFFFFF"/>
                      </a:solidFill>
                      <a:prstDash val="solid"/>
                      <a:round/>
                      <a:headEnd type="none" w="med" len="med"/>
                      <a:tailEnd type="none" w="med" len="med"/>
                    </a:lnR>
                    <a:lnT>
                      <a:noFill/>
                    </a:lnT>
                    <a:lnB>
                      <a:noFill/>
                    </a:lnB>
                  </a:tcPr>
                </a:tc>
                <a:tc>
                  <a:txBody>
                    <a:bodyPr/>
                    <a:lstStyle/>
                    <a:p>
                      <a:pPr algn="ctr" rtl="0" fontAlgn="ctr">
                        <a:spcBef>
                          <a:spcPts val="0"/>
                        </a:spcBef>
                        <a:spcAft>
                          <a:spcPts val="0"/>
                        </a:spcAft>
                      </a:pPr>
                      <a:r>
                        <a:rPr lang="en-US" sz="1800" b="1" i="0" u="none" strike="noStrike" dirty="0">
                          <a:solidFill>
                            <a:srgbClr val="000000"/>
                          </a:solidFill>
                          <a:effectLst/>
                          <a:latin typeface="Calibri" panose="020F0502020204030204" pitchFamily="34" charset="0"/>
                        </a:rPr>
                        <a:t>Larval </a:t>
                      </a:r>
                      <a:br>
                        <a:rPr lang="en-US" sz="1800" b="1" i="0" u="none" strike="noStrike" dirty="0">
                          <a:solidFill>
                            <a:srgbClr val="000000"/>
                          </a:solidFill>
                          <a:effectLst/>
                          <a:latin typeface="Calibri" panose="020F0502020204030204" pitchFamily="34" charset="0"/>
                        </a:rPr>
                      </a:br>
                      <a:r>
                        <a:rPr lang="en-US" sz="1800" b="1" i="0" u="none" strike="noStrike" dirty="0">
                          <a:solidFill>
                            <a:srgbClr val="000000"/>
                          </a:solidFill>
                          <a:effectLst/>
                          <a:latin typeface="Calibri" panose="020F0502020204030204" pitchFamily="34" charset="0"/>
                        </a:rPr>
                        <a:t>index</a:t>
                      </a:r>
                      <a:endParaRPr lang="en-US" sz="2800" b="0" i="0" u="none" strike="noStrike" dirty="0">
                        <a:effectLst/>
                        <a:latin typeface="Arial" panose="020B0604020202020204" pitchFamily="34" charset="0"/>
                      </a:endParaRPr>
                    </a:p>
                  </a:txBody>
                  <a:tcPr marL="12146" marR="12146" marT="1214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2"/>
                    </a:solidFill>
                  </a:tcPr>
                </a:tc>
                <a:tc>
                  <a:txBody>
                    <a:bodyPr/>
                    <a:lstStyle/>
                    <a:p>
                      <a:pPr algn="ctr" rtl="0" fontAlgn="ctr">
                        <a:spcBef>
                          <a:spcPts val="0"/>
                        </a:spcBef>
                        <a:spcAft>
                          <a:spcPts val="0"/>
                        </a:spcAft>
                      </a:pPr>
                      <a:r>
                        <a:rPr lang="en-US" sz="1800" b="1" i="0" u="none" strike="noStrike" dirty="0">
                          <a:solidFill>
                            <a:srgbClr val="000000"/>
                          </a:solidFill>
                          <a:effectLst/>
                          <a:latin typeface="Calibri" panose="020F0502020204030204" pitchFamily="34" charset="0"/>
                        </a:rPr>
                        <a:t>Growth</a:t>
                      </a:r>
                      <a:endParaRPr lang="en-US" sz="2800" b="0" i="0" u="none" strike="noStrike" dirty="0">
                        <a:effectLst/>
                        <a:latin typeface="Arial" panose="020B0604020202020204" pitchFamily="34" charset="0"/>
                      </a:endParaRPr>
                    </a:p>
                  </a:txBody>
                  <a:tcPr marL="12146" marR="12146" marT="1214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2"/>
                    </a:solidFill>
                  </a:tcPr>
                </a:tc>
                <a:tc>
                  <a:txBody>
                    <a:bodyPr/>
                    <a:lstStyle/>
                    <a:p>
                      <a:pPr algn="ctr" rtl="0" fontAlgn="ctr">
                        <a:spcBef>
                          <a:spcPts val="0"/>
                        </a:spcBef>
                        <a:spcAft>
                          <a:spcPts val="0"/>
                        </a:spcAft>
                      </a:pPr>
                      <a:r>
                        <a:rPr lang="en-US" sz="1800" b="1" i="0" u="none" strike="noStrike" dirty="0">
                          <a:solidFill>
                            <a:srgbClr val="000000"/>
                          </a:solidFill>
                          <a:effectLst/>
                          <a:latin typeface="Calibri" panose="020F0502020204030204" pitchFamily="34" charset="0"/>
                        </a:rPr>
                        <a:t>M</a:t>
                      </a:r>
                      <a:endParaRPr lang="en-US" sz="2800" b="0" i="0" u="none" strike="noStrike" dirty="0">
                        <a:effectLst/>
                        <a:latin typeface="Arial" panose="020B0604020202020204" pitchFamily="34" charset="0"/>
                      </a:endParaRPr>
                    </a:p>
                  </a:txBody>
                  <a:tcPr marL="12146" marR="12146" marT="1214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2"/>
                    </a:solidFill>
                  </a:tcPr>
                </a:tc>
                <a:tc>
                  <a:txBody>
                    <a:bodyPr/>
                    <a:lstStyle/>
                    <a:p>
                      <a:pPr algn="ctr" rtl="0" fontAlgn="ctr">
                        <a:spcBef>
                          <a:spcPts val="0"/>
                        </a:spcBef>
                        <a:spcAft>
                          <a:spcPts val="0"/>
                        </a:spcAft>
                      </a:pPr>
                      <a:r>
                        <a:rPr lang="en-US" sz="1800" b="1" i="0" u="none" strike="noStrike" dirty="0">
                          <a:solidFill>
                            <a:srgbClr val="000000"/>
                          </a:solidFill>
                          <a:effectLst/>
                          <a:latin typeface="Calibri" panose="020F0502020204030204" pitchFamily="34" charset="0"/>
                        </a:rPr>
                        <a:t>Recruits</a:t>
                      </a:r>
                      <a:endParaRPr lang="en-US" sz="2800" b="0" i="0" u="none" strike="noStrike" dirty="0">
                        <a:effectLst/>
                        <a:latin typeface="Arial" panose="020B0604020202020204" pitchFamily="34" charset="0"/>
                      </a:endParaRPr>
                    </a:p>
                  </a:txBody>
                  <a:tcPr marL="12146" marR="12146" marT="1214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2"/>
                    </a:solidFill>
                  </a:tcPr>
                </a:tc>
                <a:tc vMerge="1">
                  <a:txBody>
                    <a:bodyPr/>
                    <a:lstStyle/>
                    <a:p>
                      <a:pPr algn="ctr" rtl="0" fontAlgn="ctr">
                        <a:spcBef>
                          <a:spcPts val="0"/>
                        </a:spcBef>
                        <a:spcAft>
                          <a:spcPts val="0"/>
                        </a:spcAft>
                      </a:pPr>
                      <a:r>
                        <a:rPr lang="en-US" sz="1800" b="1" i="0" u="none" strike="noStrike" dirty="0">
                          <a:solidFill>
                            <a:srgbClr val="000000"/>
                          </a:solidFill>
                          <a:effectLst/>
                          <a:latin typeface="Calibri" panose="020F0502020204030204" pitchFamily="34" charset="0"/>
                        </a:rPr>
                        <a:t>Data </a:t>
                      </a:r>
                      <a:br>
                        <a:rPr lang="en-US" sz="1800" b="1" i="0" u="none" strike="noStrike" dirty="0">
                          <a:solidFill>
                            <a:srgbClr val="000000"/>
                          </a:solidFill>
                          <a:effectLst/>
                          <a:latin typeface="Calibri" panose="020F0502020204030204" pitchFamily="34" charset="0"/>
                        </a:rPr>
                      </a:br>
                      <a:r>
                        <a:rPr lang="en-US" sz="1800" b="1" i="0" u="none" strike="noStrike" dirty="0">
                          <a:solidFill>
                            <a:srgbClr val="000000"/>
                          </a:solidFill>
                          <a:effectLst/>
                          <a:latin typeface="Calibri" panose="020F0502020204030204" pitchFamily="34" charset="0"/>
                        </a:rPr>
                        <a:t>re-weighting</a:t>
                      </a:r>
                      <a:endParaRPr lang="en-US" sz="2800" b="0" i="0" u="none" strike="noStrike" dirty="0">
                        <a:effectLst/>
                        <a:latin typeface="Arial" panose="020B0604020202020204" pitchFamily="34" charset="0"/>
                      </a:endParaRPr>
                    </a:p>
                  </a:txBody>
                  <a:tcPr marL="12146" marR="12146" marT="1214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a:noFill/>
                    </a:lnB>
                    <a:solidFill>
                      <a:schemeClr val="bg2"/>
                    </a:solidFill>
                  </a:tcPr>
                </a:tc>
                <a:tc vMerge="1">
                  <a:txBody>
                    <a:bodyPr/>
                    <a:lstStyle/>
                    <a:p>
                      <a:pPr algn="ctr" rtl="0" fontAlgn="ctr">
                        <a:spcBef>
                          <a:spcPts val="0"/>
                        </a:spcBef>
                        <a:spcAft>
                          <a:spcPts val="0"/>
                        </a:spcAft>
                      </a:pPr>
                      <a:r>
                        <a:rPr lang="en-US" sz="1800" b="1" i="0" u="none" strike="noStrike" dirty="0">
                          <a:solidFill>
                            <a:srgbClr val="000000"/>
                          </a:solidFill>
                          <a:effectLst/>
                          <a:latin typeface="Calibri" panose="020F0502020204030204" pitchFamily="34" charset="0"/>
                        </a:rPr>
                        <a:t>M-block</a:t>
                      </a:r>
                      <a:br>
                        <a:rPr lang="en-US" sz="1800" b="1" i="0" u="none" strike="noStrike" dirty="0">
                          <a:solidFill>
                            <a:srgbClr val="000000"/>
                          </a:solidFill>
                          <a:effectLst/>
                          <a:latin typeface="Calibri" panose="020F0502020204030204" pitchFamily="34" charset="0"/>
                        </a:rPr>
                      </a:br>
                      <a:r>
                        <a:rPr lang="en-US" sz="1800" b="1" i="0" u="none" strike="noStrike" dirty="0">
                          <a:solidFill>
                            <a:srgbClr val="000000"/>
                          </a:solidFill>
                          <a:effectLst/>
                          <a:latin typeface="Calibri" panose="020F0502020204030204" pitchFamily="34" charset="0"/>
                        </a:rPr>
                        <a:t>to 2020</a:t>
                      </a:r>
                      <a:endParaRPr lang="en-US" sz="2800" b="0" i="0" u="none" strike="noStrike" dirty="0">
                        <a:effectLst/>
                        <a:latin typeface="Arial" panose="020B0604020202020204" pitchFamily="34" charset="0"/>
                      </a:endParaRPr>
                    </a:p>
                  </a:txBody>
                  <a:tcPr marL="12146" marR="12146" marT="12146"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a:noFill/>
                    </a:lnB>
                    <a:solidFill>
                      <a:schemeClr val="bg2"/>
                    </a:solidFill>
                  </a:tcPr>
                </a:tc>
                <a:extLst>
                  <a:ext uri="{0D108BD9-81ED-4DB2-BD59-A6C34878D82A}">
                    <a16:rowId xmlns:a16="http://schemas.microsoft.com/office/drawing/2014/main" val="1534403338"/>
                  </a:ext>
                </a:extLst>
              </a:tr>
              <a:tr h="430881">
                <a:tc>
                  <a:txBody>
                    <a:bodyPr/>
                    <a:lstStyle/>
                    <a:p>
                      <a:pPr algn="ctr" fontAlgn="ctr">
                        <a:spcBef>
                          <a:spcPts val="0"/>
                        </a:spcBef>
                        <a:spcAft>
                          <a:spcPts val="0"/>
                        </a:spcAft>
                      </a:pPr>
                      <a:r>
                        <a:rPr lang="en-US" sz="1500" b="1" i="0" u="none" strike="noStrike" dirty="0" smtClean="0">
                          <a:solidFill>
                            <a:srgbClr val="000000"/>
                          </a:solidFill>
                          <a:effectLst/>
                          <a:latin typeface="Calibri" panose="020F0502020204030204" pitchFamily="34" charset="0"/>
                        </a:rPr>
                        <a:t>Base 19.1 </a:t>
                      </a:r>
                      <a:endParaRPr lang="en-US" sz="2300" b="0" i="0" u="none" strike="noStrike" dirty="0">
                        <a:effectLst/>
                        <a:latin typeface="Arial" panose="020B0604020202020204" pitchFamily="34" charset="0"/>
                      </a:endParaRPr>
                    </a:p>
                  </a:txBody>
                  <a:tcPr marL="12146" marR="12146" marT="12146" marB="0" anchor="ctr">
                    <a:lnL>
                      <a:noFill/>
                    </a:lnL>
                    <a:lnR>
                      <a:noFill/>
                    </a:lnR>
                    <a:lnT>
                      <a:noFill/>
                    </a:lnT>
                    <a:lnB>
                      <a:noFill/>
                    </a:lnB>
                  </a:tcPr>
                </a:tc>
                <a:tc>
                  <a:txBody>
                    <a:bodyPr/>
                    <a:lstStyle/>
                    <a:p>
                      <a:pPr algn="l" fontAlgn="b">
                        <a:spcBef>
                          <a:spcPts val="0"/>
                        </a:spcBef>
                        <a:spcAft>
                          <a:spcPts val="0"/>
                        </a:spcAft>
                      </a:pPr>
                      <a:endParaRPr lang="en-US" sz="2300" b="0" i="0" u="none" strike="noStrike">
                        <a:effectLst/>
                        <a:latin typeface="Arial" panose="020B0604020202020204" pitchFamily="34" charset="0"/>
                      </a:endParaRPr>
                    </a:p>
                  </a:txBody>
                  <a:tcPr marL="12146" marR="12146" marT="12146" marB="0" anchor="b">
                    <a:lnL>
                      <a:noFill/>
                    </a:lnL>
                    <a:lnR>
                      <a:noFill/>
                    </a:lnR>
                    <a:lnT w="12700" cap="flat" cmpd="sng" algn="ctr">
                      <a:solidFill>
                        <a:srgbClr val="FFFFFF"/>
                      </a:solidFill>
                      <a:prstDash val="solid"/>
                      <a:round/>
                      <a:headEnd type="none" w="med" len="med"/>
                      <a:tailEnd type="none" w="med" len="med"/>
                    </a:lnT>
                    <a:lnB>
                      <a:noFill/>
                    </a:lnB>
                  </a:tcPr>
                </a:tc>
                <a:tc>
                  <a:txBody>
                    <a:bodyPr/>
                    <a:lstStyle/>
                    <a:p>
                      <a:pPr algn="l" fontAlgn="b">
                        <a:spcBef>
                          <a:spcPts val="0"/>
                        </a:spcBef>
                        <a:spcAft>
                          <a:spcPts val="0"/>
                        </a:spcAft>
                      </a:pPr>
                      <a:endParaRPr lang="en-US" sz="2300" b="0" i="0" u="none" strike="noStrike">
                        <a:effectLst/>
                        <a:latin typeface="Arial" panose="020B0604020202020204" pitchFamily="34" charset="0"/>
                      </a:endParaRPr>
                    </a:p>
                  </a:txBody>
                  <a:tcPr marL="12146" marR="12146" marT="12146" marB="0" anchor="b">
                    <a:lnL>
                      <a:noFill/>
                    </a:lnL>
                    <a:lnR>
                      <a:noFill/>
                    </a:lnR>
                    <a:lnT w="12700" cap="flat" cmpd="sng" algn="ctr">
                      <a:solidFill>
                        <a:srgbClr val="FFFFFF"/>
                      </a:solidFill>
                      <a:prstDash val="solid"/>
                      <a:round/>
                      <a:headEnd type="none" w="med" len="med"/>
                      <a:tailEnd type="none" w="med" len="med"/>
                    </a:lnT>
                    <a:lnB>
                      <a:noFill/>
                    </a:lnB>
                  </a:tcPr>
                </a:tc>
                <a:tc>
                  <a:txBody>
                    <a:bodyPr/>
                    <a:lstStyle/>
                    <a:p>
                      <a:pPr algn="l" fontAlgn="b">
                        <a:spcBef>
                          <a:spcPts val="0"/>
                        </a:spcBef>
                        <a:spcAft>
                          <a:spcPts val="0"/>
                        </a:spcAft>
                      </a:pPr>
                      <a:endParaRPr lang="en-US" sz="2300" b="0" i="0" u="none" strike="noStrike">
                        <a:effectLst/>
                        <a:latin typeface="Arial" panose="020B0604020202020204" pitchFamily="34" charset="0"/>
                      </a:endParaRPr>
                    </a:p>
                  </a:txBody>
                  <a:tcPr marL="12146" marR="12146" marT="12146" marB="0" anchor="b">
                    <a:lnL>
                      <a:noFill/>
                    </a:lnL>
                    <a:lnR>
                      <a:noFill/>
                    </a:lnR>
                    <a:lnT w="12700" cap="flat" cmpd="sng" algn="ctr">
                      <a:solidFill>
                        <a:srgbClr val="FFFFFF"/>
                      </a:solidFill>
                      <a:prstDash val="solid"/>
                      <a:round/>
                      <a:headEnd type="none" w="med" len="med"/>
                      <a:tailEnd type="none" w="med" len="med"/>
                    </a:lnT>
                    <a:lnB>
                      <a:noFill/>
                    </a:lnB>
                  </a:tcPr>
                </a:tc>
                <a:tc>
                  <a:txBody>
                    <a:bodyPr/>
                    <a:lstStyle/>
                    <a:p>
                      <a:pPr algn="l" fontAlgn="b">
                        <a:spcBef>
                          <a:spcPts val="0"/>
                        </a:spcBef>
                        <a:spcAft>
                          <a:spcPts val="0"/>
                        </a:spcAft>
                      </a:pPr>
                      <a:endParaRPr lang="en-US" sz="2300" b="0" i="0" u="none" strike="noStrike">
                        <a:effectLst/>
                        <a:latin typeface="Arial" panose="020B0604020202020204" pitchFamily="34" charset="0"/>
                      </a:endParaRPr>
                    </a:p>
                  </a:txBody>
                  <a:tcPr marL="12146" marR="12146" marT="12146" marB="0" anchor="b">
                    <a:lnL>
                      <a:noFill/>
                    </a:lnL>
                    <a:lnR>
                      <a:noFill/>
                    </a:lnR>
                    <a:lnT w="12700" cap="flat" cmpd="sng" algn="ctr">
                      <a:solidFill>
                        <a:srgbClr val="FFFFFF"/>
                      </a:solidFill>
                      <a:prstDash val="solid"/>
                      <a:round/>
                      <a:headEnd type="none" w="med" len="med"/>
                      <a:tailEnd type="none" w="med" len="med"/>
                    </a:lnT>
                    <a:lnB>
                      <a:noFill/>
                    </a:lnB>
                  </a:tcPr>
                </a:tc>
                <a:tc>
                  <a:txBody>
                    <a:bodyPr/>
                    <a:lstStyle/>
                    <a:p>
                      <a:pPr algn="l" fontAlgn="b">
                        <a:spcBef>
                          <a:spcPts val="0"/>
                        </a:spcBef>
                        <a:spcAft>
                          <a:spcPts val="0"/>
                        </a:spcAft>
                      </a:pPr>
                      <a:endParaRPr lang="en-US" sz="2300" b="0" i="0" u="none" strike="noStrike" dirty="0">
                        <a:effectLst/>
                        <a:latin typeface="Arial" panose="020B0604020202020204" pitchFamily="34" charset="0"/>
                      </a:endParaRPr>
                    </a:p>
                  </a:txBody>
                  <a:tcPr marL="12146" marR="12146" marT="12146" marB="0" anchor="b">
                    <a:lnL>
                      <a:noFill/>
                    </a:lnL>
                    <a:lnR>
                      <a:noFill/>
                    </a:lnR>
                    <a:lnT>
                      <a:noFill/>
                    </a:lnT>
                    <a:lnB>
                      <a:noFill/>
                    </a:lnB>
                  </a:tcPr>
                </a:tc>
                <a:tc>
                  <a:txBody>
                    <a:bodyPr/>
                    <a:lstStyle/>
                    <a:p>
                      <a:pPr algn="l" fontAlgn="b">
                        <a:spcBef>
                          <a:spcPts val="0"/>
                        </a:spcBef>
                        <a:spcAft>
                          <a:spcPts val="0"/>
                        </a:spcAft>
                      </a:pPr>
                      <a:endParaRPr lang="en-US" sz="2300" b="0" i="0" u="none" strike="noStrike">
                        <a:effectLst/>
                        <a:latin typeface="Arial" panose="020B0604020202020204" pitchFamily="34" charset="0"/>
                      </a:endParaRPr>
                    </a:p>
                  </a:txBody>
                  <a:tcPr marL="12146" marR="12146" marT="12146" marB="0" anchor="b">
                    <a:lnL>
                      <a:noFill/>
                    </a:lnL>
                    <a:lnR>
                      <a:noFill/>
                    </a:lnR>
                    <a:lnT>
                      <a:noFill/>
                    </a:lnT>
                    <a:lnB>
                      <a:noFill/>
                    </a:lnB>
                  </a:tcPr>
                </a:tc>
                <a:extLst>
                  <a:ext uri="{0D108BD9-81ED-4DB2-BD59-A6C34878D82A}">
                    <a16:rowId xmlns:a16="http://schemas.microsoft.com/office/drawing/2014/main" val="4271762663"/>
                  </a:ext>
                </a:extLst>
              </a:tr>
              <a:tr h="430881">
                <a:tc>
                  <a:txBody>
                    <a:bodyPr/>
                    <a:lstStyle/>
                    <a:p>
                      <a:pPr algn="ctr" fontAlgn="ctr">
                        <a:spcBef>
                          <a:spcPts val="0"/>
                        </a:spcBef>
                        <a:spcAft>
                          <a:spcPts val="0"/>
                        </a:spcAft>
                      </a:pPr>
                      <a:r>
                        <a:rPr lang="en-US" sz="1500" b="1" i="0" u="none" strike="noStrike" dirty="0" smtClean="0">
                          <a:solidFill>
                            <a:srgbClr val="000000"/>
                          </a:solidFill>
                          <a:effectLst/>
                          <a:latin typeface="Calibri" panose="020F0502020204030204" pitchFamily="34" charset="0"/>
                        </a:rPr>
                        <a:t>21.1a</a:t>
                      </a:r>
                      <a:endParaRPr lang="en-US" sz="2300" b="0" i="0" u="none" strike="noStrike" dirty="0">
                        <a:effectLst/>
                        <a:latin typeface="Arial" panose="020B0604020202020204" pitchFamily="34" charset="0"/>
                      </a:endParaRPr>
                    </a:p>
                  </a:txBody>
                  <a:tcPr marL="12146" marR="12146" marT="12146" marB="0" anchor="ctr">
                    <a:lnL>
                      <a:noFill/>
                    </a:lnL>
                    <a:lnR>
                      <a:noFill/>
                    </a:lnR>
                    <a:lnT>
                      <a:noFill/>
                    </a:lnT>
                    <a:lnB>
                      <a:noFill/>
                    </a:lnB>
                  </a:tcPr>
                </a:tc>
                <a:tc>
                  <a:txBody>
                    <a:bodyPr/>
                    <a:lstStyle/>
                    <a:p>
                      <a:pPr algn="l" fontAlgn="b">
                        <a:spcBef>
                          <a:spcPts val="0"/>
                        </a:spcBef>
                        <a:spcAft>
                          <a:spcPts val="0"/>
                        </a:spcAft>
                      </a:pPr>
                      <a:r>
                        <a:rPr lang="en-US" sz="1500" b="0" i="0" u="none" strike="noStrike" dirty="0">
                          <a:solidFill>
                            <a:srgbClr val="9C0006"/>
                          </a:solidFill>
                          <a:effectLst/>
                          <a:latin typeface="Calibri" panose="020F0502020204030204" pitchFamily="34" charset="0"/>
                        </a:rPr>
                        <a:t> </a:t>
                      </a:r>
                      <a:endParaRPr lang="en-US" sz="2300" b="0" i="0" u="none" strike="noStrike" dirty="0">
                        <a:effectLst/>
                        <a:latin typeface="Arial" panose="020B0604020202020204" pitchFamily="34" charset="0"/>
                      </a:endParaRPr>
                    </a:p>
                  </a:txBody>
                  <a:tcPr marL="12146" marR="12146" marT="12146" marB="0" anchor="b">
                    <a:lnL>
                      <a:noFill/>
                    </a:lnL>
                    <a:lnR>
                      <a:noFill/>
                    </a:lnR>
                    <a:lnT>
                      <a:noFill/>
                    </a:lnT>
                    <a:lnB>
                      <a:noFill/>
                    </a:lnB>
                    <a:solidFill>
                      <a:schemeClr val="accent1">
                        <a:lumMod val="40000"/>
                        <a:lumOff val="60000"/>
                      </a:schemeClr>
                    </a:solidFill>
                  </a:tcPr>
                </a:tc>
                <a:tc>
                  <a:txBody>
                    <a:bodyPr/>
                    <a:lstStyle/>
                    <a:p>
                      <a:pPr algn="l" fontAlgn="b">
                        <a:spcBef>
                          <a:spcPts val="0"/>
                        </a:spcBef>
                        <a:spcAft>
                          <a:spcPts val="0"/>
                        </a:spcAft>
                      </a:pPr>
                      <a:endParaRPr lang="en-US" sz="2300" b="0" i="0" u="none" strike="noStrike">
                        <a:effectLst/>
                        <a:latin typeface="Arial" panose="020B0604020202020204" pitchFamily="34" charset="0"/>
                      </a:endParaRPr>
                    </a:p>
                  </a:txBody>
                  <a:tcPr marL="12146" marR="12146" marT="12146" marB="0" anchor="b">
                    <a:lnL>
                      <a:noFill/>
                    </a:lnL>
                    <a:lnR>
                      <a:noFill/>
                    </a:lnR>
                    <a:lnT>
                      <a:noFill/>
                    </a:lnT>
                    <a:lnB>
                      <a:noFill/>
                    </a:lnB>
                  </a:tcPr>
                </a:tc>
                <a:tc>
                  <a:txBody>
                    <a:bodyPr/>
                    <a:lstStyle/>
                    <a:p>
                      <a:pPr algn="l" fontAlgn="b">
                        <a:spcBef>
                          <a:spcPts val="0"/>
                        </a:spcBef>
                        <a:spcAft>
                          <a:spcPts val="0"/>
                        </a:spcAft>
                      </a:pPr>
                      <a:endParaRPr lang="en-US" sz="2300" b="0" i="0" u="none" strike="noStrike">
                        <a:effectLst/>
                        <a:latin typeface="Arial" panose="020B0604020202020204" pitchFamily="34" charset="0"/>
                      </a:endParaRPr>
                    </a:p>
                  </a:txBody>
                  <a:tcPr marL="12146" marR="12146" marT="12146" marB="0" anchor="b">
                    <a:lnL>
                      <a:noFill/>
                    </a:lnL>
                    <a:lnR>
                      <a:noFill/>
                    </a:lnR>
                    <a:lnT>
                      <a:noFill/>
                    </a:lnT>
                    <a:lnB>
                      <a:noFill/>
                    </a:lnB>
                  </a:tcPr>
                </a:tc>
                <a:tc>
                  <a:txBody>
                    <a:bodyPr/>
                    <a:lstStyle/>
                    <a:p>
                      <a:pPr algn="l" fontAlgn="b">
                        <a:spcBef>
                          <a:spcPts val="0"/>
                        </a:spcBef>
                        <a:spcAft>
                          <a:spcPts val="0"/>
                        </a:spcAft>
                      </a:pPr>
                      <a:endParaRPr lang="en-US" sz="2300" b="0" i="0" u="none" strike="noStrike">
                        <a:effectLst/>
                        <a:latin typeface="Arial" panose="020B0604020202020204" pitchFamily="34" charset="0"/>
                      </a:endParaRPr>
                    </a:p>
                  </a:txBody>
                  <a:tcPr marL="12146" marR="12146" marT="12146" marB="0" anchor="b">
                    <a:lnL>
                      <a:noFill/>
                    </a:lnL>
                    <a:lnR>
                      <a:noFill/>
                    </a:lnR>
                    <a:lnT>
                      <a:noFill/>
                    </a:lnT>
                    <a:lnB>
                      <a:noFill/>
                    </a:lnB>
                  </a:tcPr>
                </a:tc>
                <a:tc>
                  <a:txBody>
                    <a:bodyPr/>
                    <a:lstStyle/>
                    <a:p>
                      <a:pPr algn="l" fontAlgn="b">
                        <a:spcBef>
                          <a:spcPts val="0"/>
                        </a:spcBef>
                        <a:spcAft>
                          <a:spcPts val="0"/>
                        </a:spcAft>
                      </a:pPr>
                      <a:endParaRPr lang="en-US" sz="2300" b="0" i="0" u="none" strike="noStrike">
                        <a:effectLst/>
                        <a:latin typeface="Arial" panose="020B0604020202020204" pitchFamily="34" charset="0"/>
                      </a:endParaRPr>
                    </a:p>
                  </a:txBody>
                  <a:tcPr marL="12146" marR="12146" marT="12146" marB="0" anchor="b">
                    <a:lnL>
                      <a:noFill/>
                    </a:lnL>
                    <a:lnR>
                      <a:noFill/>
                    </a:lnR>
                    <a:lnT>
                      <a:noFill/>
                    </a:lnT>
                    <a:lnB>
                      <a:noFill/>
                    </a:lnB>
                  </a:tcPr>
                </a:tc>
                <a:tc>
                  <a:txBody>
                    <a:bodyPr/>
                    <a:lstStyle/>
                    <a:p>
                      <a:pPr algn="l" fontAlgn="b">
                        <a:spcBef>
                          <a:spcPts val="0"/>
                        </a:spcBef>
                        <a:spcAft>
                          <a:spcPts val="0"/>
                        </a:spcAft>
                      </a:pPr>
                      <a:endParaRPr lang="en-US" sz="2300" b="0" i="0" u="none" strike="noStrike">
                        <a:effectLst/>
                        <a:latin typeface="Arial" panose="020B0604020202020204" pitchFamily="34" charset="0"/>
                      </a:endParaRPr>
                    </a:p>
                  </a:txBody>
                  <a:tcPr marL="12146" marR="12146" marT="12146" marB="0" anchor="b">
                    <a:lnL>
                      <a:noFill/>
                    </a:lnL>
                    <a:lnR>
                      <a:noFill/>
                    </a:lnR>
                    <a:lnT>
                      <a:noFill/>
                    </a:lnT>
                    <a:lnB>
                      <a:noFill/>
                    </a:lnB>
                  </a:tcPr>
                </a:tc>
                <a:extLst>
                  <a:ext uri="{0D108BD9-81ED-4DB2-BD59-A6C34878D82A}">
                    <a16:rowId xmlns:a16="http://schemas.microsoft.com/office/drawing/2014/main" val="4170042490"/>
                  </a:ext>
                </a:extLst>
              </a:tr>
              <a:tr h="430881">
                <a:tc>
                  <a:txBody>
                    <a:bodyPr/>
                    <a:lstStyle/>
                    <a:p>
                      <a:pPr algn="ctr" fontAlgn="ctr">
                        <a:spcBef>
                          <a:spcPts val="0"/>
                        </a:spcBef>
                        <a:spcAft>
                          <a:spcPts val="0"/>
                        </a:spcAft>
                      </a:pPr>
                      <a:r>
                        <a:rPr lang="en-US" sz="1500" b="1" i="0" u="none" strike="noStrike" dirty="0" smtClean="0">
                          <a:solidFill>
                            <a:srgbClr val="000000"/>
                          </a:solidFill>
                          <a:effectLst/>
                          <a:latin typeface="Calibri" panose="020F0502020204030204" pitchFamily="34" charset="0"/>
                        </a:rPr>
                        <a:t>21.1b</a:t>
                      </a:r>
                      <a:endParaRPr lang="en-US" sz="2300" b="0" i="0" u="none" strike="noStrike" dirty="0">
                        <a:effectLst/>
                        <a:latin typeface="Arial" panose="020B0604020202020204" pitchFamily="34" charset="0"/>
                      </a:endParaRPr>
                    </a:p>
                  </a:txBody>
                  <a:tcPr marL="12146" marR="12146" marT="12146" marB="0" anchor="ctr">
                    <a:lnL>
                      <a:noFill/>
                    </a:lnL>
                    <a:lnR>
                      <a:noFill/>
                    </a:lnR>
                    <a:lnT>
                      <a:noFill/>
                    </a:lnT>
                    <a:lnB>
                      <a:noFill/>
                    </a:lnB>
                  </a:tcPr>
                </a:tc>
                <a:tc>
                  <a:txBody>
                    <a:bodyPr/>
                    <a:lstStyle/>
                    <a:p>
                      <a:pPr algn="l" fontAlgn="b">
                        <a:spcBef>
                          <a:spcPts val="0"/>
                        </a:spcBef>
                        <a:spcAft>
                          <a:spcPts val="0"/>
                        </a:spcAft>
                      </a:pPr>
                      <a:r>
                        <a:rPr lang="en-US" sz="1500" b="0" i="0" u="none" strike="noStrike">
                          <a:solidFill>
                            <a:srgbClr val="9C0006"/>
                          </a:solidFill>
                          <a:effectLst/>
                          <a:latin typeface="Calibri" panose="020F0502020204030204" pitchFamily="34" charset="0"/>
                        </a:rPr>
                        <a:t> </a:t>
                      </a:r>
                      <a:endParaRPr lang="en-US" sz="2300" b="0" i="0" u="none" strike="noStrike">
                        <a:effectLst/>
                        <a:latin typeface="Arial" panose="020B0604020202020204" pitchFamily="34" charset="0"/>
                      </a:endParaRPr>
                    </a:p>
                  </a:txBody>
                  <a:tcPr marL="12146" marR="12146" marT="12146" marB="0" anchor="b">
                    <a:lnL>
                      <a:noFill/>
                    </a:lnL>
                    <a:lnR>
                      <a:noFill/>
                    </a:lnR>
                    <a:lnT>
                      <a:noFill/>
                    </a:lnT>
                    <a:lnB>
                      <a:noFill/>
                    </a:lnB>
                    <a:solidFill>
                      <a:schemeClr val="accent1">
                        <a:lumMod val="40000"/>
                        <a:lumOff val="60000"/>
                      </a:schemeClr>
                    </a:solidFill>
                  </a:tcPr>
                </a:tc>
                <a:tc>
                  <a:txBody>
                    <a:bodyPr/>
                    <a:lstStyle/>
                    <a:p>
                      <a:pPr algn="l" fontAlgn="b">
                        <a:spcBef>
                          <a:spcPts val="0"/>
                        </a:spcBef>
                        <a:spcAft>
                          <a:spcPts val="0"/>
                        </a:spcAft>
                      </a:pPr>
                      <a:r>
                        <a:rPr lang="en-US" sz="1500" b="0" i="0" u="none" strike="noStrike" dirty="0">
                          <a:solidFill>
                            <a:srgbClr val="9C0006"/>
                          </a:solidFill>
                          <a:effectLst/>
                          <a:latin typeface="Calibri" panose="020F0502020204030204" pitchFamily="34" charset="0"/>
                        </a:rPr>
                        <a:t> </a:t>
                      </a:r>
                      <a:endParaRPr lang="en-US" sz="2300" b="0" i="0" u="none" strike="noStrike" dirty="0">
                        <a:effectLst/>
                        <a:latin typeface="Arial" panose="020B0604020202020204" pitchFamily="34" charset="0"/>
                      </a:endParaRPr>
                    </a:p>
                  </a:txBody>
                  <a:tcPr marL="12146" marR="12146" marT="12146" marB="0" anchor="b">
                    <a:lnL>
                      <a:noFill/>
                    </a:lnL>
                    <a:lnR>
                      <a:noFill/>
                    </a:lnR>
                    <a:lnT>
                      <a:noFill/>
                    </a:lnT>
                    <a:lnB>
                      <a:noFill/>
                    </a:lnB>
                    <a:solidFill>
                      <a:schemeClr val="accent1">
                        <a:lumMod val="40000"/>
                        <a:lumOff val="60000"/>
                      </a:schemeClr>
                    </a:solidFill>
                  </a:tcPr>
                </a:tc>
                <a:tc>
                  <a:txBody>
                    <a:bodyPr/>
                    <a:lstStyle/>
                    <a:p>
                      <a:pPr algn="l" fontAlgn="b">
                        <a:spcBef>
                          <a:spcPts val="0"/>
                        </a:spcBef>
                        <a:spcAft>
                          <a:spcPts val="0"/>
                        </a:spcAft>
                      </a:pPr>
                      <a:endParaRPr lang="en-US" sz="2300" b="0" i="0" u="none" strike="noStrike">
                        <a:effectLst/>
                        <a:latin typeface="Arial" panose="020B0604020202020204" pitchFamily="34" charset="0"/>
                      </a:endParaRPr>
                    </a:p>
                  </a:txBody>
                  <a:tcPr marL="12146" marR="12146" marT="12146" marB="0" anchor="b">
                    <a:lnL>
                      <a:noFill/>
                    </a:lnL>
                    <a:lnR>
                      <a:noFill/>
                    </a:lnR>
                    <a:lnT>
                      <a:noFill/>
                    </a:lnT>
                    <a:lnB>
                      <a:noFill/>
                    </a:lnB>
                  </a:tcPr>
                </a:tc>
                <a:tc>
                  <a:txBody>
                    <a:bodyPr/>
                    <a:lstStyle/>
                    <a:p>
                      <a:pPr algn="l" fontAlgn="b">
                        <a:spcBef>
                          <a:spcPts val="0"/>
                        </a:spcBef>
                        <a:spcAft>
                          <a:spcPts val="0"/>
                        </a:spcAft>
                      </a:pPr>
                      <a:endParaRPr lang="en-US" sz="2300" b="0" i="0" u="none" strike="noStrike">
                        <a:effectLst/>
                        <a:latin typeface="Arial" panose="020B0604020202020204" pitchFamily="34" charset="0"/>
                      </a:endParaRPr>
                    </a:p>
                  </a:txBody>
                  <a:tcPr marL="12146" marR="12146" marT="12146" marB="0" anchor="b">
                    <a:lnL>
                      <a:noFill/>
                    </a:lnL>
                    <a:lnR>
                      <a:noFill/>
                    </a:lnR>
                    <a:lnT>
                      <a:noFill/>
                    </a:lnT>
                    <a:lnB>
                      <a:noFill/>
                    </a:lnB>
                  </a:tcPr>
                </a:tc>
                <a:tc>
                  <a:txBody>
                    <a:bodyPr/>
                    <a:lstStyle/>
                    <a:p>
                      <a:pPr algn="l" fontAlgn="b">
                        <a:spcBef>
                          <a:spcPts val="0"/>
                        </a:spcBef>
                        <a:spcAft>
                          <a:spcPts val="0"/>
                        </a:spcAft>
                      </a:pPr>
                      <a:endParaRPr lang="en-US" sz="2300" b="0" i="0" u="none" strike="noStrike">
                        <a:effectLst/>
                        <a:latin typeface="Arial" panose="020B0604020202020204" pitchFamily="34" charset="0"/>
                      </a:endParaRPr>
                    </a:p>
                  </a:txBody>
                  <a:tcPr marL="12146" marR="12146" marT="12146" marB="0" anchor="b">
                    <a:lnL>
                      <a:noFill/>
                    </a:lnL>
                    <a:lnR>
                      <a:noFill/>
                    </a:lnR>
                    <a:lnT>
                      <a:noFill/>
                    </a:lnT>
                    <a:lnB>
                      <a:noFill/>
                    </a:lnB>
                  </a:tcPr>
                </a:tc>
                <a:tc>
                  <a:txBody>
                    <a:bodyPr/>
                    <a:lstStyle/>
                    <a:p>
                      <a:pPr algn="l" fontAlgn="b">
                        <a:spcBef>
                          <a:spcPts val="0"/>
                        </a:spcBef>
                        <a:spcAft>
                          <a:spcPts val="0"/>
                        </a:spcAft>
                      </a:pPr>
                      <a:endParaRPr lang="en-US" sz="2300" b="0" i="0" u="none" strike="noStrike">
                        <a:effectLst/>
                        <a:latin typeface="Arial" panose="020B0604020202020204" pitchFamily="34" charset="0"/>
                      </a:endParaRPr>
                    </a:p>
                  </a:txBody>
                  <a:tcPr marL="12146" marR="12146" marT="12146" marB="0" anchor="b">
                    <a:lnL>
                      <a:noFill/>
                    </a:lnL>
                    <a:lnR>
                      <a:noFill/>
                    </a:lnR>
                    <a:lnT>
                      <a:noFill/>
                    </a:lnT>
                    <a:lnB>
                      <a:noFill/>
                    </a:lnB>
                  </a:tcPr>
                </a:tc>
                <a:extLst>
                  <a:ext uri="{0D108BD9-81ED-4DB2-BD59-A6C34878D82A}">
                    <a16:rowId xmlns:a16="http://schemas.microsoft.com/office/drawing/2014/main" val="1418062564"/>
                  </a:ext>
                </a:extLst>
              </a:tr>
              <a:tr h="430881">
                <a:tc>
                  <a:txBody>
                    <a:bodyPr/>
                    <a:lstStyle/>
                    <a:p>
                      <a:pPr algn="ctr" fontAlgn="ctr">
                        <a:spcBef>
                          <a:spcPts val="0"/>
                        </a:spcBef>
                        <a:spcAft>
                          <a:spcPts val="0"/>
                        </a:spcAft>
                      </a:pPr>
                      <a:r>
                        <a:rPr lang="en-US" sz="1500" b="1" i="0" u="none" strike="noStrike" dirty="0" smtClean="0">
                          <a:solidFill>
                            <a:srgbClr val="000000"/>
                          </a:solidFill>
                          <a:effectLst/>
                          <a:latin typeface="Calibri" panose="020F0502020204030204" pitchFamily="34" charset="0"/>
                        </a:rPr>
                        <a:t>21.1c</a:t>
                      </a:r>
                      <a:endParaRPr lang="en-US" sz="2300" b="0" i="0" u="none" strike="noStrike" dirty="0">
                        <a:effectLst/>
                        <a:latin typeface="Arial" panose="020B0604020202020204" pitchFamily="34" charset="0"/>
                      </a:endParaRPr>
                    </a:p>
                  </a:txBody>
                  <a:tcPr marL="12146" marR="12146" marT="12146" marB="0" anchor="ctr">
                    <a:lnL>
                      <a:noFill/>
                    </a:lnL>
                    <a:lnR>
                      <a:noFill/>
                    </a:lnR>
                    <a:lnT>
                      <a:noFill/>
                    </a:lnT>
                    <a:lnB>
                      <a:noFill/>
                    </a:lnB>
                  </a:tcPr>
                </a:tc>
                <a:tc>
                  <a:txBody>
                    <a:bodyPr/>
                    <a:lstStyle/>
                    <a:p>
                      <a:pPr algn="l" fontAlgn="b">
                        <a:spcBef>
                          <a:spcPts val="0"/>
                        </a:spcBef>
                        <a:spcAft>
                          <a:spcPts val="0"/>
                        </a:spcAft>
                      </a:pPr>
                      <a:r>
                        <a:rPr lang="en-US" sz="1500" b="0" i="0" u="none" strike="noStrike">
                          <a:solidFill>
                            <a:srgbClr val="9C0006"/>
                          </a:solidFill>
                          <a:effectLst/>
                          <a:latin typeface="Calibri" panose="020F0502020204030204" pitchFamily="34" charset="0"/>
                        </a:rPr>
                        <a:t> </a:t>
                      </a:r>
                      <a:endParaRPr lang="en-US" sz="2300" b="0" i="0" u="none" strike="noStrike">
                        <a:effectLst/>
                        <a:latin typeface="Arial" panose="020B0604020202020204" pitchFamily="34" charset="0"/>
                      </a:endParaRPr>
                    </a:p>
                  </a:txBody>
                  <a:tcPr marL="12146" marR="12146" marT="12146" marB="0" anchor="b">
                    <a:lnL>
                      <a:noFill/>
                    </a:lnL>
                    <a:lnR>
                      <a:noFill/>
                    </a:lnR>
                    <a:lnT>
                      <a:noFill/>
                    </a:lnT>
                    <a:lnB>
                      <a:noFill/>
                    </a:lnB>
                    <a:solidFill>
                      <a:schemeClr val="accent1">
                        <a:lumMod val="40000"/>
                        <a:lumOff val="60000"/>
                      </a:schemeClr>
                    </a:solidFill>
                  </a:tcPr>
                </a:tc>
                <a:tc>
                  <a:txBody>
                    <a:bodyPr/>
                    <a:lstStyle/>
                    <a:p>
                      <a:pPr algn="l" fontAlgn="b">
                        <a:spcBef>
                          <a:spcPts val="0"/>
                        </a:spcBef>
                        <a:spcAft>
                          <a:spcPts val="0"/>
                        </a:spcAft>
                      </a:pPr>
                      <a:endParaRPr lang="en-US" sz="2300" b="0" i="0" u="none" strike="noStrike">
                        <a:effectLst/>
                        <a:latin typeface="Arial" panose="020B0604020202020204" pitchFamily="34" charset="0"/>
                      </a:endParaRPr>
                    </a:p>
                  </a:txBody>
                  <a:tcPr marL="12146" marR="12146" marT="12146" marB="0" anchor="b">
                    <a:lnL>
                      <a:noFill/>
                    </a:lnL>
                    <a:lnR>
                      <a:noFill/>
                    </a:lnR>
                    <a:lnT>
                      <a:noFill/>
                    </a:lnT>
                    <a:lnB>
                      <a:noFill/>
                    </a:lnB>
                  </a:tcPr>
                </a:tc>
                <a:tc>
                  <a:txBody>
                    <a:bodyPr/>
                    <a:lstStyle/>
                    <a:p>
                      <a:pPr algn="l" fontAlgn="b">
                        <a:spcBef>
                          <a:spcPts val="0"/>
                        </a:spcBef>
                        <a:spcAft>
                          <a:spcPts val="0"/>
                        </a:spcAft>
                      </a:pPr>
                      <a:r>
                        <a:rPr lang="en-US" sz="1500" b="0" i="0" u="none" strike="noStrike" dirty="0">
                          <a:solidFill>
                            <a:srgbClr val="9C0006"/>
                          </a:solidFill>
                          <a:effectLst/>
                          <a:latin typeface="Calibri" panose="020F0502020204030204" pitchFamily="34" charset="0"/>
                        </a:rPr>
                        <a:t> </a:t>
                      </a:r>
                      <a:endParaRPr lang="en-US" sz="2300" b="0" i="0" u="none" strike="noStrike" dirty="0">
                        <a:effectLst/>
                        <a:latin typeface="Arial" panose="020B0604020202020204" pitchFamily="34" charset="0"/>
                      </a:endParaRPr>
                    </a:p>
                  </a:txBody>
                  <a:tcPr marL="12146" marR="12146" marT="12146" marB="0" anchor="b">
                    <a:lnL>
                      <a:noFill/>
                    </a:lnL>
                    <a:lnR>
                      <a:noFill/>
                    </a:lnR>
                    <a:lnT>
                      <a:noFill/>
                    </a:lnT>
                    <a:lnB>
                      <a:noFill/>
                    </a:lnB>
                    <a:solidFill>
                      <a:schemeClr val="accent1">
                        <a:lumMod val="40000"/>
                        <a:lumOff val="60000"/>
                      </a:schemeClr>
                    </a:solidFill>
                  </a:tcPr>
                </a:tc>
                <a:tc>
                  <a:txBody>
                    <a:bodyPr/>
                    <a:lstStyle/>
                    <a:p>
                      <a:pPr algn="l" fontAlgn="b">
                        <a:spcBef>
                          <a:spcPts val="0"/>
                        </a:spcBef>
                        <a:spcAft>
                          <a:spcPts val="0"/>
                        </a:spcAft>
                      </a:pPr>
                      <a:endParaRPr lang="en-US" sz="2300" b="0" i="0" u="none" strike="noStrike">
                        <a:effectLst/>
                        <a:latin typeface="Arial" panose="020B0604020202020204" pitchFamily="34" charset="0"/>
                      </a:endParaRPr>
                    </a:p>
                  </a:txBody>
                  <a:tcPr marL="12146" marR="12146" marT="12146" marB="0" anchor="b">
                    <a:lnL>
                      <a:noFill/>
                    </a:lnL>
                    <a:lnR>
                      <a:noFill/>
                    </a:lnR>
                    <a:lnT>
                      <a:noFill/>
                    </a:lnT>
                    <a:lnB>
                      <a:noFill/>
                    </a:lnB>
                  </a:tcPr>
                </a:tc>
                <a:tc>
                  <a:txBody>
                    <a:bodyPr/>
                    <a:lstStyle/>
                    <a:p>
                      <a:pPr algn="l" fontAlgn="b">
                        <a:spcBef>
                          <a:spcPts val="0"/>
                        </a:spcBef>
                        <a:spcAft>
                          <a:spcPts val="0"/>
                        </a:spcAft>
                      </a:pPr>
                      <a:endParaRPr lang="en-US" sz="2300" b="0" i="0" u="none" strike="noStrike">
                        <a:effectLst/>
                        <a:latin typeface="Arial" panose="020B0604020202020204" pitchFamily="34" charset="0"/>
                      </a:endParaRPr>
                    </a:p>
                  </a:txBody>
                  <a:tcPr marL="12146" marR="12146" marT="12146" marB="0" anchor="b">
                    <a:lnL>
                      <a:noFill/>
                    </a:lnL>
                    <a:lnR>
                      <a:noFill/>
                    </a:lnR>
                    <a:lnT>
                      <a:noFill/>
                    </a:lnT>
                    <a:lnB>
                      <a:noFill/>
                    </a:lnB>
                  </a:tcPr>
                </a:tc>
                <a:tc>
                  <a:txBody>
                    <a:bodyPr/>
                    <a:lstStyle/>
                    <a:p>
                      <a:pPr algn="l" fontAlgn="b">
                        <a:spcBef>
                          <a:spcPts val="0"/>
                        </a:spcBef>
                        <a:spcAft>
                          <a:spcPts val="0"/>
                        </a:spcAft>
                      </a:pPr>
                      <a:endParaRPr lang="en-US" sz="2300" b="0" i="0" u="none" strike="noStrike">
                        <a:effectLst/>
                        <a:latin typeface="Arial" panose="020B0604020202020204" pitchFamily="34" charset="0"/>
                      </a:endParaRPr>
                    </a:p>
                  </a:txBody>
                  <a:tcPr marL="12146" marR="12146" marT="12146" marB="0" anchor="b">
                    <a:lnL>
                      <a:noFill/>
                    </a:lnL>
                    <a:lnR>
                      <a:noFill/>
                    </a:lnR>
                    <a:lnT>
                      <a:noFill/>
                    </a:lnT>
                    <a:lnB>
                      <a:noFill/>
                    </a:lnB>
                  </a:tcPr>
                </a:tc>
                <a:extLst>
                  <a:ext uri="{0D108BD9-81ED-4DB2-BD59-A6C34878D82A}">
                    <a16:rowId xmlns:a16="http://schemas.microsoft.com/office/drawing/2014/main" val="3294057004"/>
                  </a:ext>
                </a:extLst>
              </a:tr>
              <a:tr h="430881">
                <a:tc>
                  <a:txBody>
                    <a:bodyPr/>
                    <a:lstStyle/>
                    <a:p>
                      <a:pPr algn="ctr" fontAlgn="ctr">
                        <a:spcBef>
                          <a:spcPts val="0"/>
                        </a:spcBef>
                        <a:spcAft>
                          <a:spcPts val="0"/>
                        </a:spcAft>
                      </a:pPr>
                      <a:r>
                        <a:rPr lang="en-US" sz="1500" b="1" i="0" u="none" strike="noStrike" dirty="0" smtClean="0">
                          <a:solidFill>
                            <a:srgbClr val="000000"/>
                          </a:solidFill>
                          <a:effectLst/>
                          <a:latin typeface="Calibri" panose="020F0502020204030204" pitchFamily="34" charset="0"/>
                        </a:rPr>
                        <a:t>21.1d</a:t>
                      </a:r>
                      <a:endParaRPr lang="en-US" sz="2300" b="0" i="0" u="none" strike="noStrike" dirty="0">
                        <a:effectLst/>
                        <a:latin typeface="Arial" panose="020B0604020202020204" pitchFamily="34" charset="0"/>
                      </a:endParaRPr>
                    </a:p>
                  </a:txBody>
                  <a:tcPr marL="12146" marR="12146" marT="12146" marB="0" anchor="ctr">
                    <a:lnL>
                      <a:noFill/>
                    </a:lnL>
                    <a:lnR>
                      <a:noFill/>
                    </a:lnR>
                    <a:lnT>
                      <a:noFill/>
                    </a:lnT>
                    <a:lnB>
                      <a:noFill/>
                    </a:lnB>
                  </a:tcPr>
                </a:tc>
                <a:tc>
                  <a:txBody>
                    <a:bodyPr/>
                    <a:lstStyle/>
                    <a:p>
                      <a:pPr algn="l" fontAlgn="b">
                        <a:spcBef>
                          <a:spcPts val="0"/>
                        </a:spcBef>
                        <a:spcAft>
                          <a:spcPts val="0"/>
                        </a:spcAft>
                      </a:pPr>
                      <a:r>
                        <a:rPr lang="en-US" sz="1500" b="0" i="0" u="none" strike="noStrike">
                          <a:solidFill>
                            <a:srgbClr val="9C0006"/>
                          </a:solidFill>
                          <a:effectLst/>
                          <a:latin typeface="Calibri" panose="020F0502020204030204" pitchFamily="34" charset="0"/>
                        </a:rPr>
                        <a:t> </a:t>
                      </a:r>
                      <a:endParaRPr lang="en-US" sz="2300" b="0" i="0" u="none" strike="noStrike">
                        <a:effectLst/>
                        <a:latin typeface="Arial" panose="020B0604020202020204" pitchFamily="34" charset="0"/>
                      </a:endParaRPr>
                    </a:p>
                  </a:txBody>
                  <a:tcPr marL="12146" marR="12146" marT="12146" marB="0" anchor="b">
                    <a:lnL>
                      <a:noFill/>
                    </a:lnL>
                    <a:lnR>
                      <a:noFill/>
                    </a:lnR>
                    <a:lnT>
                      <a:noFill/>
                    </a:lnT>
                    <a:lnB>
                      <a:noFill/>
                    </a:lnB>
                    <a:solidFill>
                      <a:schemeClr val="accent1">
                        <a:lumMod val="40000"/>
                        <a:lumOff val="60000"/>
                      </a:schemeClr>
                    </a:solidFill>
                  </a:tcPr>
                </a:tc>
                <a:tc>
                  <a:txBody>
                    <a:bodyPr/>
                    <a:lstStyle/>
                    <a:p>
                      <a:pPr algn="l" fontAlgn="b">
                        <a:spcBef>
                          <a:spcPts val="0"/>
                        </a:spcBef>
                        <a:spcAft>
                          <a:spcPts val="0"/>
                        </a:spcAft>
                      </a:pPr>
                      <a:endParaRPr lang="en-US" sz="2300" b="0" i="0" u="none" strike="noStrike">
                        <a:effectLst/>
                        <a:latin typeface="Arial" panose="020B0604020202020204" pitchFamily="34" charset="0"/>
                      </a:endParaRPr>
                    </a:p>
                  </a:txBody>
                  <a:tcPr marL="12146" marR="12146" marT="12146" marB="0" anchor="b">
                    <a:lnL>
                      <a:noFill/>
                    </a:lnL>
                    <a:lnR>
                      <a:noFill/>
                    </a:lnR>
                    <a:lnT>
                      <a:noFill/>
                    </a:lnT>
                    <a:lnB>
                      <a:noFill/>
                    </a:lnB>
                  </a:tcPr>
                </a:tc>
                <a:tc>
                  <a:txBody>
                    <a:bodyPr/>
                    <a:lstStyle/>
                    <a:p>
                      <a:pPr algn="l" fontAlgn="b">
                        <a:spcBef>
                          <a:spcPts val="0"/>
                        </a:spcBef>
                        <a:spcAft>
                          <a:spcPts val="0"/>
                        </a:spcAft>
                      </a:pPr>
                      <a:endParaRPr lang="en-US" sz="2300" b="0" i="0" u="none" strike="noStrike">
                        <a:effectLst/>
                        <a:latin typeface="Arial" panose="020B0604020202020204" pitchFamily="34" charset="0"/>
                      </a:endParaRPr>
                    </a:p>
                  </a:txBody>
                  <a:tcPr marL="12146" marR="12146" marT="12146" marB="0" anchor="b">
                    <a:lnL>
                      <a:noFill/>
                    </a:lnL>
                    <a:lnR>
                      <a:noFill/>
                    </a:lnR>
                    <a:lnT>
                      <a:noFill/>
                    </a:lnT>
                    <a:lnB>
                      <a:noFill/>
                    </a:lnB>
                  </a:tcPr>
                </a:tc>
                <a:tc>
                  <a:txBody>
                    <a:bodyPr/>
                    <a:lstStyle/>
                    <a:p>
                      <a:pPr algn="l" fontAlgn="b">
                        <a:spcBef>
                          <a:spcPts val="0"/>
                        </a:spcBef>
                        <a:spcAft>
                          <a:spcPts val="0"/>
                        </a:spcAft>
                      </a:pPr>
                      <a:r>
                        <a:rPr lang="en-US" sz="1500" b="0" i="0" u="none" strike="noStrike" dirty="0">
                          <a:solidFill>
                            <a:srgbClr val="9C0006"/>
                          </a:solidFill>
                          <a:effectLst/>
                          <a:latin typeface="Calibri" panose="020F0502020204030204" pitchFamily="34" charset="0"/>
                        </a:rPr>
                        <a:t> </a:t>
                      </a:r>
                      <a:endParaRPr lang="en-US" sz="2300" b="0" i="0" u="none" strike="noStrike" dirty="0">
                        <a:effectLst/>
                        <a:latin typeface="Arial" panose="020B0604020202020204" pitchFamily="34" charset="0"/>
                      </a:endParaRPr>
                    </a:p>
                  </a:txBody>
                  <a:tcPr marL="12146" marR="12146" marT="12146" marB="0" anchor="b">
                    <a:lnL>
                      <a:noFill/>
                    </a:lnL>
                    <a:lnR>
                      <a:noFill/>
                    </a:lnR>
                    <a:lnT>
                      <a:noFill/>
                    </a:lnT>
                    <a:lnB>
                      <a:noFill/>
                    </a:lnB>
                    <a:solidFill>
                      <a:schemeClr val="accent1">
                        <a:lumMod val="40000"/>
                        <a:lumOff val="60000"/>
                      </a:schemeClr>
                    </a:solidFill>
                  </a:tcPr>
                </a:tc>
                <a:tc>
                  <a:txBody>
                    <a:bodyPr/>
                    <a:lstStyle/>
                    <a:p>
                      <a:pPr algn="l" fontAlgn="b">
                        <a:spcBef>
                          <a:spcPts val="0"/>
                        </a:spcBef>
                        <a:spcAft>
                          <a:spcPts val="0"/>
                        </a:spcAft>
                      </a:pPr>
                      <a:endParaRPr lang="en-US" sz="2300" b="0" i="0" u="none" strike="noStrike">
                        <a:effectLst/>
                        <a:latin typeface="Arial" panose="020B0604020202020204" pitchFamily="34" charset="0"/>
                      </a:endParaRPr>
                    </a:p>
                  </a:txBody>
                  <a:tcPr marL="12146" marR="12146" marT="12146" marB="0" anchor="b">
                    <a:lnL>
                      <a:noFill/>
                    </a:lnL>
                    <a:lnR>
                      <a:noFill/>
                    </a:lnR>
                    <a:lnT>
                      <a:noFill/>
                    </a:lnT>
                    <a:lnB>
                      <a:noFill/>
                    </a:lnB>
                  </a:tcPr>
                </a:tc>
                <a:tc>
                  <a:txBody>
                    <a:bodyPr/>
                    <a:lstStyle/>
                    <a:p>
                      <a:pPr algn="l" fontAlgn="b">
                        <a:spcBef>
                          <a:spcPts val="0"/>
                        </a:spcBef>
                        <a:spcAft>
                          <a:spcPts val="0"/>
                        </a:spcAft>
                      </a:pPr>
                      <a:endParaRPr lang="en-US" sz="2300" b="0" i="0" u="none" strike="noStrike">
                        <a:effectLst/>
                        <a:latin typeface="Arial" panose="020B0604020202020204" pitchFamily="34" charset="0"/>
                      </a:endParaRPr>
                    </a:p>
                  </a:txBody>
                  <a:tcPr marL="12146" marR="12146" marT="12146" marB="0" anchor="b">
                    <a:lnL>
                      <a:noFill/>
                    </a:lnL>
                    <a:lnR>
                      <a:noFill/>
                    </a:lnR>
                    <a:lnT>
                      <a:noFill/>
                    </a:lnT>
                    <a:lnB>
                      <a:noFill/>
                    </a:lnB>
                  </a:tcPr>
                </a:tc>
                <a:extLst>
                  <a:ext uri="{0D108BD9-81ED-4DB2-BD59-A6C34878D82A}">
                    <a16:rowId xmlns:a16="http://schemas.microsoft.com/office/drawing/2014/main" val="228828549"/>
                  </a:ext>
                </a:extLst>
              </a:tr>
              <a:tr h="430881">
                <a:tc>
                  <a:txBody>
                    <a:bodyPr/>
                    <a:lstStyle/>
                    <a:p>
                      <a:pPr algn="ctr" fontAlgn="ctr">
                        <a:spcBef>
                          <a:spcPts val="0"/>
                        </a:spcBef>
                        <a:spcAft>
                          <a:spcPts val="0"/>
                        </a:spcAft>
                      </a:pPr>
                      <a:r>
                        <a:rPr lang="en-US" sz="1500" b="1" i="0" u="none" strike="noStrike" dirty="0" smtClean="0">
                          <a:solidFill>
                            <a:srgbClr val="000000"/>
                          </a:solidFill>
                          <a:effectLst/>
                          <a:latin typeface="Calibri" panose="020F0502020204030204" pitchFamily="34" charset="0"/>
                        </a:rPr>
                        <a:t>21.1e</a:t>
                      </a:r>
                      <a:endParaRPr lang="en-US" sz="2300" b="0" i="0" u="none" strike="noStrike" dirty="0">
                        <a:effectLst/>
                        <a:latin typeface="Arial" panose="020B0604020202020204" pitchFamily="34" charset="0"/>
                      </a:endParaRPr>
                    </a:p>
                  </a:txBody>
                  <a:tcPr marL="12146" marR="12146" marT="12146" marB="0" anchor="ctr">
                    <a:lnL>
                      <a:noFill/>
                    </a:lnL>
                    <a:lnR>
                      <a:noFill/>
                    </a:lnR>
                    <a:lnT>
                      <a:noFill/>
                    </a:lnT>
                    <a:lnB>
                      <a:noFill/>
                    </a:lnB>
                  </a:tcPr>
                </a:tc>
                <a:tc>
                  <a:txBody>
                    <a:bodyPr/>
                    <a:lstStyle/>
                    <a:p>
                      <a:pPr algn="l" fontAlgn="b">
                        <a:spcBef>
                          <a:spcPts val="0"/>
                        </a:spcBef>
                        <a:spcAft>
                          <a:spcPts val="0"/>
                        </a:spcAft>
                      </a:pPr>
                      <a:r>
                        <a:rPr lang="en-US" sz="1500" b="0" i="0" u="none" strike="noStrike">
                          <a:solidFill>
                            <a:srgbClr val="9C0006"/>
                          </a:solidFill>
                          <a:effectLst/>
                          <a:latin typeface="Calibri" panose="020F0502020204030204" pitchFamily="34" charset="0"/>
                        </a:rPr>
                        <a:t> </a:t>
                      </a:r>
                      <a:endParaRPr lang="en-US" sz="2300" b="0" i="0" u="none" strike="noStrike">
                        <a:effectLst/>
                        <a:latin typeface="Arial" panose="020B0604020202020204" pitchFamily="34" charset="0"/>
                      </a:endParaRPr>
                    </a:p>
                  </a:txBody>
                  <a:tcPr marL="12146" marR="12146" marT="12146" marB="0" anchor="b">
                    <a:lnL>
                      <a:noFill/>
                    </a:lnL>
                    <a:lnR>
                      <a:noFill/>
                    </a:lnR>
                    <a:lnT>
                      <a:noFill/>
                    </a:lnT>
                    <a:lnB>
                      <a:noFill/>
                    </a:lnB>
                    <a:solidFill>
                      <a:schemeClr val="accent1">
                        <a:lumMod val="40000"/>
                        <a:lumOff val="60000"/>
                      </a:schemeClr>
                    </a:solidFill>
                  </a:tcPr>
                </a:tc>
                <a:tc>
                  <a:txBody>
                    <a:bodyPr/>
                    <a:lstStyle/>
                    <a:p>
                      <a:pPr algn="l" fontAlgn="b">
                        <a:spcBef>
                          <a:spcPts val="0"/>
                        </a:spcBef>
                        <a:spcAft>
                          <a:spcPts val="0"/>
                        </a:spcAft>
                      </a:pPr>
                      <a:r>
                        <a:rPr lang="en-US" sz="1500" b="0" i="0" u="none" strike="noStrike" dirty="0">
                          <a:solidFill>
                            <a:srgbClr val="9C0006"/>
                          </a:solidFill>
                          <a:effectLst/>
                          <a:latin typeface="Calibri" panose="020F0502020204030204" pitchFamily="34" charset="0"/>
                        </a:rPr>
                        <a:t> </a:t>
                      </a:r>
                      <a:endParaRPr lang="en-US" sz="2300" b="0" i="0" u="none" strike="noStrike" dirty="0">
                        <a:effectLst/>
                        <a:latin typeface="Arial" panose="020B0604020202020204" pitchFamily="34" charset="0"/>
                      </a:endParaRPr>
                    </a:p>
                  </a:txBody>
                  <a:tcPr marL="12146" marR="12146" marT="12146" marB="0" anchor="b">
                    <a:lnL>
                      <a:noFill/>
                    </a:lnL>
                    <a:lnR>
                      <a:noFill/>
                    </a:lnR>
                    <a:lnT>
                      <a:noFill/>
                    </a:lnT>
                    <a:lnB>
                      <a:noFill/>
                    </a:lnB>
                    <a:solidFill>
                      <a:schemeClr val="accent1">
                        <a:lumMod val="40000"/>
                        <a:lumOff val="60000"/>
                      </a:schemeClr>
                    </a:solidFill>
                  </a:tcPr>
                </a:tc>
                <a:tc>
                  <a:txBody>
                    <a:bodyPr/>
                    <a:lstStyle/>
                    <a:p>
                      <a:pPr algn="l" fontAlgn="b">
                        <a:spcBef>
                          <a:spcPts val="0"/>
                        </a:spcBef>
                        <a:spcAft>
                          <a:spcPts val="0"/>
                        </a:spcAft>
                      </a:pPr>
                      <a:r>
                        <a:rPr lang="en-US" sz="1500" b="0" i="0" u="none" strike="noStrike" dirty="0">
                          <a:solidFill>
                            <a:srgbClr val="9C0006"/>
                          </a:solidFill>
                          <a:effectLst/>
                          <a:latin typeface="Calibri" panose="020F0502020204030204" pitchFamily="34" charset="0"/>
                        </a:rPr>
                        <a:t> </a:t>
                      </a:r>
                      <a:endParaRPr lang="en-US" sz="2300" b="0" i="0" u="none" strike="noStrike" dirty="0">
                        <a:effectLst/>
                        <a:latin typeface="Arial" panose="020B0604020202020204" pitchFamily="34" charset="0"/>
                      </a:endParaRPr>
                    </a:p>
                  </a:txBody>
                  <a:tcPr marL="12146" marR="12146" marT="12146" marB="0" anchor="b">
                    <a:lnL>
                      <a:noFill/>
                    </a:lnL>
                    <a:lnR>
                      <a:noFill/>
                    </a:lnR>
                    <a:lnT>
                      <a:noFill/>
                    </a:lnT>
                    <a:lnB>
                      <a:noFill/>
                    </a:lnB>
                    <a:solidFill>
                      <a:schemeClr val="accent1">
                        <a:lumMod val="40000"/>
                        <a:lumOff val="60000"/>
                      </a:schemeClr>
                    </a:solidFill>
                  </a:tcPr>
                </a:tc>
                <a:tc>
                  <a:txBody>
                    <a:bodyPr/>
                    <a:lstStyle/>
                    <a:p>
                      <a:pPr algn="l" fontAlgn="b">
                        <a:spcBef>
                          <a:spcPts val="0"/>
                        </a:spcBef>
                        <a:spcAft>
                          <a:spcPts val="0"/>
                        </a:spcAft>
                      </a:pPr>
                      <a:r>
                        <a:rPr lang="en-US" sz="1500" b="0" i="0" u="none" strike="noStrike" dirty="0">
                          <a:solidFill>
                            <a:srgbClr val="9C0006"/>
                          </a:solidFill>
                          <a:effectLst/>
                          <a:latin typeface="Calibri" panose="020F0502020204030204" pitchFamily="34" charset="0"/>
                        </a:rPr>
                        <a:t> </a:t>
                      </a:r>
                      <a:endParaRPr lang="en-US" sz="2300" b="0" i="0" u="none" strike="noStrike" dirty="0">
                        <a:effectLst/>
                        <a:latin typeface="Arial" panose="020B0604020202020204" pitchFamily="34" charset="0"/>
                      </a:endParaRPr>
                    </a:p>
                  </a:txBody>
                  <a:tcPr marL="12146" marR="12146" marT="12146" marB="0" anchor="b">
                    <a:lnL>
                      <a:noFill/>
                    </a:lnL>
                    <a:lnR>
                      <a:noFill/>
                    </a:lnR>
                    <a:lnT>
                      <a:noFill/>
                    </a:lnT>
                    <a:lnB>
                      <a:noFill/>
                    </a:lnB>
                    <a:solidFill>
                      <a:schemeClr val="accent1">
                        <a:lumMod val="40000"/>
                        <a:lumOff val="60000"/>
                      </a:schemeClr>
                    </a:solidFill>
                  </a:tcPr>
                </a:tc>
                <a:tc>
                  <a:txBody>
                    <a:bodyPr/>
                    <a:lstStyle/>
                    <a:p>
                      <a:pPr algn="l" fontAlgn="b">
                        <a:spcBef>
                          <a:spcPts val="0"/>
                        </a:spcBef>
                        <a:spcAft>
                          <a:spcPts val="0"/>
                        </a:spcAft>
                      </a:pPr>
                      <a:endParaRPr lang="en-US" sz="2300" b="0" i="0" u="none" strike="noStrike">
                        <a:effectLst/>
                        <a:latin typeface="Arial" panose="020B0604020202020204" pitchFamily="34" charset="0"/>
                      </a:endParaRPr>
                    </a:p>
                  </a:txBody>
                  <a:tcPr marL="12146" marR="12146" marT="12146" marB="0" anchor="b">
                    <a:lnL>
                      <a:noFill/>
                    </a:lnL>
                    <a:lnR>
                      <a:noFill/>
                    </a:lnR>
                    <a:lnT>
                      <a:noFill/>
                    </a:lnT>
                    <a:lnB>
                      <a:noFill/>
                    </a:lnB>
                  </a:tcPr>
                </a:tc>
                <a:tc>
                  <a:txBody>
                    <a:bodyPr/>
                    <a:lstStyle/>
                    <a:p>
                      <a:pPr algn="l" fontAlgn="b">
                        <a:spcBef>
                          <a:spcPts val="0"/>
                        </a:spcBef>
                        <a:spcAft>
                          <a:spcPts val="0"/>
                        </a:spcAft>
                      </a:pPr>
                      <a:endParaRPr lang="en-US" sz="2300" b="0" i="0" u="none" strike="noStrike">
                        <a:effectLst/>
                        <a:latin typeface="Arial" panose="020B0604020202020204" pitchFamily="34" charset="0"/>
                      </a:endParaRPr>
                    </a:p>
                  </a:txBody>
                  <a:tcPr marL="12146" marR="12146" marT="12146" marB="0" anchor="b">
                    <a:lnL>
                      <a:noFill/>
                    </a:lnL>
                    <a:lnR>
                      <a:noFill/>
                    </a:lnR>
                    <a:lnT>
                      <a:noFill/>
                    </a:lnT>
                    <a:lnB>
                      <a:noFill/>
                    </a:lnB>
                  </a:tcPr>
                </a:tc>
                <a:extLst>
                  <a:ext uri="{0D108BD9-81ED-4DB2-BD59-A6C34878D82A}">
                    <a16:rowId xmlns:a16="http://schemas.microsoft.com/office/drawing/2014/main" val="2992195220"/>
                  </a:ext>
                </a:extLst>
              </a:tr>
              <a:tr h="430881">
                <a:tc>
                  <a:txBody>
                    <a:bodyPr/>
                    <a:lstStyle/>
                    <a:p>
                      <a:pPr algn="ctr" fontAlgn="ctr">
                        <a:spcBef>
                          <a:spcPts val="0"/>
                        </a:spcBef>
                        <a:spcAft>
                          <a:spcPts val="0"/>
                        </a:spcAft>
                      </a:pPr>
                      <a:r>
                        <a:rPr lang="en-US" sz="1500" b="1" i="0" u="none" strike="noStrike" dirty="0" smtClean="0">
                          <a:solidFill>
                            <a:srgbClr val="000000"/>
                          </a:solidFill>
                          <a:effectLst/>
                          <a:latin typeface="Calibri" panose="020F0502020204030204" pitchFamily="34" charset="0"/>
                        </a:rPr>
                        <a:t>21.1g</a:t>
                      </a:r>
                      <a:endParaRPr lang="en-US" sz="2300" b="0" i="0" u="none" strike="noStrike" dirty="0">
                        <a:effectLst/>
                        <a:latin typeface="Arial" panose="020B0604020202020204" pitchFamily="34" charset="0"/>
                      </a:endParaRPr>
                    </a:p>
                  </a:txBody>
                  <a:tcPr marL="12146" marR="12146" marT="12146" marB="0" anchor="ctr">
                    <a:lnL>
                      <a:noFill/>
                    </a:lnL>
                    <a:lnR>
                      <a:noFill/>
                    </a:lnR>
                    <a:lnT>
                      <a:noFill/>
                    </a:lnT>
                    <a:lnB>
                      <a:noFill/>
                    </a:lnB>
                  </a:tcPr>
                </a:tc>
                <a:tc>
                  <a:txBody>
                    <a:bodyPr/>
                    <a:lstStyle/>
                    <a:p>
                      <a:pPr algn="l" fontAlgn="b">
                        <a:spcBef>
                          <a:spcPts val="0"/>
                        </a:spcBef>
                        <a:spcAft>
                          <a:spcPts val="0"/>
                        </a:spcAft>
                      </a:pPr>
                      <a:r>
                        <a:rPr lang="en-US" sz="1500" b="0" i="0" u="none" strike="noStrike" dirty="0">
                          <a:solidFill>
                            <a:srgbClr val="9C0006"/>
                          </a:solidFill>
                          <a:effectLst/>
                          <a:latin typeface="Calibri" panose="020F0502020204030204" pitchFamily="34" charset="0"/>
                        </a:rPr>
                        <a:t> </a:t>
                      </a:r>
                      <a:endParaRPr lang="en-US" sz="2300" b="0" i="0" u="none" strike="noStrike" dirty="0">
                        <a:effectLst/>
                        <a:latin typeface="Arial" panose="020B0604020202020204" pitchFamily="34" charset="0"/>
                      </a:endParaRPr>
                    </a:p>
                  </a:txBody>
                  <a:tcPr marL="12146" marR="12146" marT="12146" marB="0" anchor="b">
                    <a:lnL>
                      <a:noFill/>
                    </a:lnL>
                    <a:lnR>
                      <a:noFill/>
                    </a:lnR>
                    <a:lnT>
                      <a:noFill/>
                    </a:lnT>
                    <a:lnB>
                      <a:noFill/>
                    </a:lnB>
                    <a:solidFill>
                      <a:schemeClr val="accent1">
                        <a:lumMod val="40000"/>
                        <a:lumOff val="60000"/>
                      </a:schemeClr>
                    </a:solidFill>
                  </a:tcPr>
                </a:tc>
                <a:tc>
                  <a:txBody>
                    <a:bodyPr/>
                    <a:lstStyle/>
                    <a:p>
                      <a:pPr algn="l" fontAlgn="b">
                        <a:spcBef>
                          <a:spcPts val="0"/>
                        </a:spcBef>
                        <a:spcAft>
                          <a:spcPts val="0"/>
                        </a:spcAft>
                      </a:pPr>
                      <a:r>
                        <a:rPr lang="en-US" sz="1500" b="0" i="0" u="none" strike="noStrike">
                          <a:solidFill>
                            <a:srgbClr val="9C0006"/>
                          </a:solidFill>
                          <a:effectLst/>
                          <a:latin typeface="Calibri" panose="020F0502020204030204" pitchFamily="34" charset="0"/>
                        </a:rPr>
                        <a:t> </a:t>
                      </a:r>
                      <a:endParaRPr lang="en-US" sz="2300" b="0" i="0" u="none" strike="noStrike">
                        <a:effectLst/>
                        <a:latin typeface="Arial" panose="020B0604020202020204" pitchFamily="34" charset="0"/>
                      </a:endParaRPr>
                    </a:p>
                  </a:txBody>
                  <a:tcPr marL="12146" marR="12146" marT="12146" marB="0" anchor="b">
                    <a:lnL>
                      <a:noFill/>
                    </a:lnL>
                    <a:lnR>
                      <a:noFill/>
                    </a:lnR>
                    <a:lnT>
                      <a:noFill/>
                    </a:lnT>
                    <a:lnB>
                      <a:noFill/>
                    </a:lnB>
                    <a:solidFill>
                      <a:schemeClr val="accent1">
                        <a:lumMod val="40000"/>
                        <a:lumOff val="60000"/>
                      </a:schemeClr>
                    </a:solidFill>
                  </a:tcPr>
                </a:tc>
                <a:tc>
                  <a:txBody>
                    <a:bodyPr/>
                    <a:lstStyle/>
                    <a:p>
                      <a:pPr algn="l" fontAlgn="b">
                        <a:spcBef>
                          <a:spcPts val="0"/>
                        </a:spcBef>
                        <a:spcAft>
                          <a:spcPts val="0"/>
                        </a:spcAft>
                      </a:pPr>
                      <a:r>
                        <a:rPr lang="en-US" sz="1500" b="0" i="0" u="none" strike="noStrike">
                          <a:solidFill>
                            <a:srgbClr val="9C0006"/>
                          </a:solidFill>
                          <a:effectLst/>
                          <a:latin typeface="Calibri" panose="020F0502020204030204" pitchFamily="34" charset="0"/>
                        </a:rPr>
                        <a:t> </a:t>
                      </a:r>
                      <a:endParaRPr lang="en-US" sz="2300" b="0" i="0" u="none" strike="noStrike">
                        <a:effectLst/>
                        <a:latin typeface="Arial" panose="020B0604020202020204" pitchFamily="34" charset="0"/>
                      </a:endParaRPr>
                    </a:p>
                  </a:txBody>
                  <a:tcPr marL="12146" marR="12146" marT="12146" marB="0" anchor="b">
                    <a:lnL>
                      <a:noFill/>
                    </a:lnL>
                    <a:lnR>
                      <a:noFill/>
                    </a:lnR>
                    <a:lnT>
                      <a:noFill/>
                    </a:lnT>
                    <a:lnB>
                      <a:noFill/>
                    </a:lnB>
                    <a:solidFill>
                      <a:schemeClr val="accent1">
                        <a:lumMod val="40000"/>
                        <a:lumOff val="60000"/>
                      </a:schemeClr>
                    </a:solidFill>
                  </a:tcPr>
                </a:tc>
                <a:tc>
                  <a:txBody>
                    <a:bodyPr/>
                    <a:lstStyle/>
                    <a:p>
                      <a:pPr algn="l" fontAlgn="b">
                        <a:spcBef>
                          <a:spcPts val="0"/>
                        </a:spcBef>
                        <a:spcAft>
                          <a:spcPts val="0"/>
                        </a:spcAft>
                      </a:pPr>
                      <a:r>
                        <a:rPr lang="en-US" sz="1500" b="0" i="0" u="none" strike="noStrike" dirty="0">
                          <a:solidFill>
                            <a:srgbClr val="9C0006"/>
                          </a:solidFill>
                          <a:effectLst/>
                          <a:latin typeface="Calibri" panose="020F0502020204030204" pitchFamily="34" charset="0"/>
                        </a:rPr>
                        <a:t> </a:t>
                      </a:r>
                      <a:endParaRPr lang="en-US" sz="2300" b="0" i="0" u="none" strike="noStrike" dirty="0">
                        <a:effectLst/>
                        <a:latin typeface="Arial" panose="020B0604020202020204" pitchFamily="34" charset="0"/>
                      </a:endParaRPr>
                    </a:p>
                  </a:txBody>
                  <a:tcPr marL="12146" marR="12146" marT="12146" marB="0" anchor="b">
                    <a:lnL>
                      <a:noFill/>
                    </a:lnL>
                    <a:lnR>
                      <a:noFill/>
                    </a:lnR>
                    <a:lnT>
                      <a:noFill/>
                    </a:lnT>
                    <a:lnB>
                      <a:noFill/>
                    </a:lnB>
                    <a:solidFill>
                      <a:schemeClr val="accent1">
                        <a:lumMod val="40000"/>
                        <a:lumOff val="60000"/>
                      </a:schemeClr>
                    </a:solidFill>
                  </a:tcPr>
                </a:tc>
                <a:tc>
                  <a:txBody>
                    <a:bodyPr/>
                    <a:lstStyle/>
                    <a:p>
                      <a:pPr algn="l" fontAlgn="b">
                        <a:spcBef>
                          <a:spcPts val="0"/>
                        </a:spcBef>
                        <a:spcAft>
                          <a:spcPts val="0"/>
                        </a:spcAft>
                      </a:pPr>
                      <a:r>
                        <a:rPr lang="en-US" sz="1500" b="0" i="0" u="none" strike="noStrike" dirty="0">
                          <a:solidFill>
                            <a:srgbClr val="9C0006"/>
                          </a:solidFill>
                          <a:effectLst/>
                          <a:latin typeface="Calibri" panose="020F0502020204030204" pitchFamily="34" charset="0"/>
                        </a:rPr>
                        <a:t> </a:t>
                      </a:r>
                      <a:endParaRPr lang="en-US" sz="2300" b="0" i="0" u="none" strike="noStrike" dirty="0">
                        <a:effectLst/>
                        <a:latin typeface="Arial" panose="020B0604020202020204" pitchFamily="34" charset="0"/>
                      </a:endParaRPr>
                    </a:p>
                  </a:txBody>
                  <a:tcPr marL="12146" marR="12146" marT="12146" marB="0" anchor="b">
                    <a:lnL>
                      <a:noFill/>
                    </a:lnL>
                    <a:lnR>
                      <a:noFill/>
                    </a:lnR>
                    <a:lnT>
                      <a:noFill/>
                    </a:lnT>
                    <a:lnB>
                      <a:noFill/>
                    </a:lnB>
                    <a:solidFill>
                      <a:schemeClr val="accent1">
                        <a:lumMod val="40000"/>
                        <a:lumOff val="60000"/>
                      </a:schemeClr>
                    </a:solidFill>
                  </a:tcPr>
                </a:tc>
                <a:tc>
                  <a:txBody>
                    <a:bodyPr/>
                    <a:lstStyle/>
                    <a:p>
                      <a:pPr algn="l" fontAlgn="b">
                        <a:spcBef>
                          <a:spcPts val="0"/>
                        </a:spcBef>
                        <a:spcAft>
                          <a:spcPts val="0"/>
                        </a:spcAft>
                      </a:pPr>
                      <a:endParaRPr lang="en-US" sz="2300" b="0" i="0" u="none" strike="noStrike">
                        <a:effectLst/>
                        <a:latin typeface="Arial" panose="020B0604020202020204" pitchFamily="34" charset="0"/>
                      </a:endParaRPr>
                    </a:p>
                  </a:txBody>
                  <a:tcPr marL="12146" marR="12146" marT="12146" marB="0" anchor="b">
                    <a:lnL>
                      <a:noFill/>
                    </a:lnL>
                    <a:lnR>
                      <a:noFill/>
                    </a:lnR>
                    <a:lnT>
                      <a:noFill/>
                    </a:lnT>
                    <a:lnB>
                      <a:noFill/>
                    </a:lnB>
                  </a:tcPr>
                </a:tc>
                <a:extLst>
                  <a:ext uri="{0D108BD9-81ED-4DB2-BD59-A6C34878D82A}">
                    <a16:rowId xmlns:a16="http://schemas.microsoft.com/office/drawing/2014/main" val="977573008"/>
                  </a:ext>
                </a:extLst>
              </a:tr>
              <a:tr h="430881">
                <a:tc>
                  <a:txBody>
                    <a:bodyPr/>
                    <a:lstStyle/>
                    <a:p>
                      <a:pPr algn="ctr" fontAlgn="ctr">
                        <a:spcBef>
                          <a:spcPts val="0"/>
                        </a:spcBef>
                        <a:spcAft>
                          <a:spcPts val="0"/>
                        </a:spcAft>
                      </a:pPr>
                      <a:r>
                        <a:rPr lang="en-US" sz="1500" b="1" i="0" u="none" strike="noStrike" dirty="0" smtClean="0">
                          <a:solidFill>
                            <a:srgbClr val="000000"/>
                          </a:solidFill>
                          <a:effectLst/>
                          <a:latin typeface="Calibri" panose="020F0502020204030204" pitchFamily="34" charset="0"/>
                        </a:rPr>
                        <a:t>21.5a</a:t>
                      </a:r>
                      <a:endParaRPr lang="en-US" sz="2300" b="0" i="0" u="none" strike="noStrike" dirty="0">
                        <a:effectLst/>
                        <a:latin typeface="Arial" panose="020B0604020202020204" pitchFamily="34" charset="0"/>
                      </a:endParaRPr>
                    </a:p>
                  </a:txBody>
                  <a:tcPr marL="12146" marR="12146" marT="12146" marB="0" anchor="ctr">
                    <a:lnL>
                      <a:noFill/>
                    </a:lnL>
                    <a:lnR>
                      <a:noFill/>
                    </a:lnR>
                    <a:lnT>
                      <a:noFill/>
                    </a:lnT>
                    <a:lnB>
                      <a:noFill/>
                    </a:lnB>
                  </a:tcPr>
                </a:tc>
                <a:tc>
                  <a:txBody>
                    <a:bodyPr/>
                    <a:lstStyle/>
                    <a:p>
                      <a:pPr algn="l" fontAlgn="b">
                        <a:spcBef>
                          <a:spcPts val="0"/>
                        </a:spcBef>
                        <a:spcAft>
                          <a:spcPts val="0"/>
                        </a:spcAft>
                      </a:pPr>
                      <a:r>
                        <a:rPr lang="en-US" sz="1500" b="0" i="0" u="none" strike="noStrike" dirty="0">
                          <a:solidFill>
                            <a:srgbClr val="9C0006"/>
                          </a:solidFill>
                          <a:effectLst/>
                          <a:latin typeface="Calibri" panose="020F0502020204030204" pitchFamily="34" charset="0"/>
                        </a:rPr>
                        <a:t> </a:t>
                      </a:r>
                      <a:endParaRPr lang="en-US" sz="2300" b="0" i="0" u="none" strike="noStrike" dirty="0">
                        <a:effectLst/>
                        <a:latin typeface="Arial" panose="020B0604020202020204" pitchFamily="34" charset="0"/>
                      </a:endParaRPr>
                    </a:p>
                  </a:txBody>
                  <a:tcPr marL="12146" marR="12146" marT="12146" marB="0" anchor="b">
                    <a:lnL>
                      <a:noFill/>
                    </a:lnL>
                    <a:lnR>
                      <a:noFill/>
                    </a:lnR>
                    <a:lnT>
                      <a:noFill/>
                    </a:lnT>
                    <a:lnB>
                      <a:noFill/>
                    </a:lnB>
                    <a:solidFill>
                      <a:schemeClr val="accent1">
                        <a:lumMod val="40000"/>
                        <a:lumOff val="60000"/>
                      </a:schemeClr>
                    </a:solidFill>
                  </a:tcPr>
                </a:tc>
                <a:tc>
                  <a:txBody>
                    <a:bodyPr/>
                    <a:lstStyle/>
                    <a:p>
                      <a:pPr algn="l" fontAlgn="b">
                        <a:spcBef>
                          <a:spcPts val="0"/>
                        </a:spcBef>
                        <a:spcAft>
                          <a:spcPts val="0"/>
                        </a:spcAft>
                      </a:pPr>
                      <a:r>
                        <a:rPr lang="en-US" sz="1500" b="0" i="0" u="none" strike="noStrike">
                          <a:solidFill>
                            <a:srgbClr val="9C0006"/>
                          </a:solidFill>
                          <a:effectLst/>
                          <a:latin typeface="Calibri" panose="020F0502020204030204" pitchFamily="34" charset="0"/>
                        </a:rPr>
                        <a:t> </a:t>
                      </a:r>
                      <a:endParaRPr lang="en-US" sz="2300" b="0" i="0" u="none" strike="noStrike">
                        <a:effectLst/>
                        <a:latin typeface="Arial" panose="020B0604020202020204" pitchFamily="34" charset="0"/>
                      </a:endParaRPr>
                    </a:p>
                  </a:txBody>
                  <a:tcPr marL="12146" marR="12146" marT="12146" marB="0" anchor="b">
                    <a:lnL>
                      <a:noFill/>
                    </a:lnL>
                    <a:lnR>
                      <a:noFill/>
                    </a:lnR>
                    <a:lnT>
                      <a:noFill/>
                    </a:lnT>
                    <a:lnB>
                      <a:noFill/>
                    </a:lnB>
                    <a:solidFill>
                      <a:schemeClr val="accent1">
                        <a:lumMod val="40000"/>
                        <a:lumOff val="60000"/>
                      </a:schemeClr>
                    </a:solidFill>
                  </a:tcPr>
                </a:tc>
                <a:tc>
                  <a:txBody>
                    <a:bodyPr/>
                    <a:lstStyle/>
                    <a:p>
                      <a:pPr algn="l" fontAlgn="b">
                        <a:spcBef>
                          <a:spcPts val="0"/>
                        </a:spcBef>
                        <a:spcAft>
                          <a:spcPts val="0"/>
                        </a:spcAft>
                      </a:pPr>
                      <a:r>
                        <a:rPr lang="en-US" sz="1500" b="0" i="0" u="none" strike="noStrike">
                          <a:solidFill>
                            <a:srgbClr val="9C0006"/>
                          </a:solidFill>
                          <a:effectLst/>
                          <a:latin typeface="Calibri" panose="020F0502020204030204" pitchFamily="34" charset="0"/>
                        </a:rPr>
                        <a:t> </a:t>
                      </a:r>
                      <a:endParaRPr lang="en-US" sz="2300" b="0" i="0" u="none" strike="noStrike">
                        <a:effectLst/>
                        <a:latin typeface="Arial" panose="020B0604020202020204" pitchFamily="34" charset="0"/>
                      </a:endParaRPr>
                    </a:p>
                  </a:txBody>
                  <a:tcPr marL="12146" marR="12146" marT="12146" marB="0" anchor="b">
                    <a:lnL>
                      <a:noFill/>
                    </a:lnL>
                    <a:lnR>
                      <a:noFill/>
                    </a:lnR>
                    <a:lnT>
                      <a:noFill/>
                    </a:lnT>
                    <a:lnB>
                      <a:noFill/>
                    </a:lnB>
                    <a:solidFill>
                      <a:schemeClr val="accent1">
                        <a:lumMod val="40000"/>
                        <a:lumOff val="60000"/>
                      </a:schemeClr>
                    </a:solidFill>
                  </a:tcPr>
                </a:tc>
                <a:tc>
                  <a:txBody>
                    <a:bodyPr/>
                    <a:lstStyle/>
                    <a:p>
                      <a:pPr algn="l" fontAlgn="b">
                        <a:spcBef>
                          <a:spcPts val="0"/>
                        </a:spcBef>
                        <a:spcAft>
                          <a:spcPts val="0"/>
                        </a:spcAft>
                      </a:pPr>
                      <a:r>
                        <a:rPr lang="en-US" sz="1500" b="0" i="0" u="none" strike="noStrike" dirty="0">
                          <a:solidFill>
                            <a:srgbClr val="9C0006"/>
                          </a:solidFill>
                          <a:effectLst/>
                          <a:latin typeface="Calibri" panose="020F0502020204030204" pitchFamily="34" charset="0"/>
                        </a:rPr>
                        <a:t> </a:t>
                      </a:r>
                      <a:endParaRPr lang="en-US" sz="2300" b="0" i="0" u="none" strike="noStrike" dirty="0">
                        <a:effectLst/>
                        <a:latin typeface="Arial" panose="020B0604020202020204" pitchFamily="34" charset="0"/>
                      </a:endParaRPr>
                    </a:p>
                  </a:txBody>
                  <a:tcPr marL="12146" marR="12146" marT="12146" marB="0" anchor="b">
                    <a:lnL>
                      <a:noFill/>
                    </a:lnL>
                    <a:lnR>
                      <a:noFill/>
                    </a:lnR>
                    <a:lnT>
                      <a:noFill/>
                    </a:lnT>
                    <a:lnB>
                      <a:noFill/>
                    </a:lnB>
                    <a:solidFill>
                      <a:schemeClr val="accent1">
                        <a:lumMod val="40000"/>
                        <a:lumOff val="60000"/>
                      </a:schemeClr>
                    </a:solidFill>
                  </a:tcPr>
                </a:tc>
                <a:tc>
                  <a:txBody>
                    <a:bodyPr/>
                    <a:lstStyle/>
                    <a:p>
                      <a:pPr algn="l" fontAlgn="b">
                        <a:spcBef>
                          <a:spcPts val="0"/>
                        </a:spcBef>
                        <a:spcAft>
                          <a:spcPts val="0"/>
                        </a:spcAft>
                      </a:pPr>
                      <a:endParaRPr lang="en-US" sz="2300" b="0" i="0" u="none" strike="noStrike">
                        <a:effectLst/>
                        <a:latin typeface="Arial" panose="020B0604020202020204" pitchFamily="34" charset="0"/>
                      </a:endParaRPr>
                    </a:p>
                  </a:txBody>
                  <a:tcPr marL="12146" marR="12146" marT="12146" marB="0" anchor="b">
                    <a:lnL>
                      <a:noFill/>
                    </a:lnL>
                    <a:lnR>
                      <a:noFill/>
                    </a:lnR>
                    <a:lnT>
                      <a:noFill/>
                    </a:lnT>
                    <a:lnB>
                      <a:noFill/>
                    </a:lnB>
                  </a:tcPr>
                </a:tc>
                <a:tc>
                  <a:txBody>
                    <a:bodyPr/>
                    <a:lstStyle/>
                    <a:p>
                      <a:pPr algn="l" fontAlgn="b">
                        <a:spcBef>
                          <a:spcPts val="0"/>
                        </a:spcBef>
                        <a:spcAft>
                          <a:spcPts val="0"/>
                        </a:spcAft>
                      </a:pPr>
                      <a:r>
                        <a:rPr lang="en-US" sz="1500" b="0" i="0" u="none" strike="noStrike" dirty="0">
                          <a:solidFill>
                            <a:srgbClr val="9C0006"/>
                          </a:solidFill>
                          <a:effectLst/>
                          <a:latin typeface="Calibri" panose="020F0502020204030204" pitchFamily="34" charset="0"/>
                        </a:rPr>
                        <a:t> </a:t>
                      </a:r>
                      <a:endParaRPr lang="en-US" sz="2300" b="0" i="0" u="none" strike="noStrike" dirty="0">
                        <a:effectLst/>
                        <a:latin typeface="Arial" panose="020B0604020202020204" pitchFamily="34" charset="0"/>
                      </a:endParaRPr>
                    </a:p>
                  </a:txBody>
                  <a:tcPr marL="12146" marR="12146" marT="12146" marB="0" anchor="b">
                    <a:lnL>
                      <a:noFill/>
                    </a:lnL>
                    <a:lnR>
                      <a:noFill/>
                    </a:lnR>
                    <a:lnT>
                      <a:noFill/>
                    </a:lnT>
                    <a:lnB>
                      <a:noFill/>
                    </a:lnB>
                    <a:solidFill>
                      <a:schemeClr val="accent1">
                        <a:lumMod val="40000"/>
                        <a:lumOff val="60000"/>
                      </a:schemeClr>
                    </a:solidFill>
                  </a:tcPr>
                </a:tc>
                <a:extLst>
                  <a:ext uri="{0D108BD9-81ED-4DB2-BD59-A6C34878D82A}">
                    <a16:rowId xmlns:a16="http://schemas.microsoft.com/office/drawing/2014/main" val="113109182"/>
                  </a:ext>
                </a:extLst>
              </a:tr>
              <a:tr h="346913">
                <a:tc>
                  <a:txBody>
                    <a:bodyPr/>
                    <a:lstStyle/>
                    <a:p>
                      <a:pPr algn="ctr" fontAlgn="ctr">
                        <a:spcBef>
                          <a:spcPts val="0"/>
                        </a:spcBef>
                        <a:spcAft>
                          <a:spcPts val="0"/>
                        </a:spcAft>
                      </a:pPr>
                      <a:r>
                        <a:rPr lang="en-US" sz="1500" b="1" i="0" u="none" strike="noStrike" dirty="0" smtClean="0">
                          <a:solidFill>
                            <a:srgbClr val="000000"/>
                          </a:solidFill>
                          <a:effectLst/>
                          <a:latin typeface="Calibri" panose="020F0502020204030204" pitchFamily="34" charset="0"/>
                        </a:rPr>
                        <a:t>21.5c</a:t>
                      </a:r>
                      <a:endParaRPr lang="en-US" sz="2300" b="0" i="0" u="none" strike="noStrike" dirty="0">
                        <a:effectLst/>
                        <a:latin typeface="Arial" panose="020B0604020202020204" pitchFamily="34" charset="0"/>
                      </a:endParaRPr>
                    </a:p>
                  </a:txBody>
                  <a:tcPr marL="12146" marR="12146" marT="12146" marB="0" anchor="ctr">
                    <a:lnL>
                      <a:noFill/>
                    </a:lnL>
                    <a:lnR>
                      <a:noFill/>
                    </a:lnR>
                    <a:lnT>
                      <a:noFill/>
                    </a:lnT>
                    <a:lnB>
                      <a:noFill/>
                    </a:lnB>
                  </a:tcPr>
                </a:tc>
                <a:tc>
                  <a:txBody>
                    <a:bodyPr/>
                    <a:lstStyle/>
                    <a:p>
                      <a:pPr algn="l" fontAlgn="b">
                        <a:spcBef>
                          <a:spcPts val="0"/>
                        </a:spcBef>
                        <a:spcAft>
                          <a:spcPts val="0"/>
                        </a:spcAft>
                      </a:pPr>
                      <a:r>
                        <a:rPr lang="en-US" sz="1500" b="0" i="0" u="none" strike="noStrike" dirty="0">
                          <a:solidFill>
                            <a:srgbClr val="9C0006"/>
                          </a:solidFill>
                          <a:effectLst/>
                          <a:latin typeface="Calibri" panose="020F0502020204030204" pitchFamily="34" charset="0"/>
                        </a:rPr>
                        <a:t> </a:t>
                      </a:r>
                      <a:endParaRPr lang="en-US" sz="2300" b="0" i="0" u="none" strike="noStrike" dirty="0">
                        <a:effectLst/>
                        <a:latin typeface="Arial" panose="020B0604020202020204" pitchFamily="34" charset="0"/>
                      </a:endParaRPr>
                    </a:p>
                  </a:txBody>
                  <a:tcPr marL="12146" marR="12146" marT="12146" marB="0" anchor="b">
                    <a:lnL>
                      <a:noFill/>
                    </a:lnL>
                    <a:lnR>
                      <a:noFill/>
                    </a:lnR>
                    <a:lnT>
                      <a:noFill/>
                    </a:lnT>
                    <a:lnB>
                      <a:noFill/>
                    </a:lnB>
                    <a:solidFill>
                      <a:schemeClr val="accent1">
                        <a:lumMod val="40000"/>
                        <a:lumOff val="60000"/>
                      </a:schemeClr>
                    </a:solidFill>
                  </a:tcPr>
                </a:tc>
                <a:tc>
                  <a:txBody>
                    <a:bodyPr/>
                    <a:lstStyle/>
                    <a:p>
                      <a:pPr algn="l" fontAlgn="b">
                        <a:spcBef>
                          <a:spcPts val="0"/>
                        </a:spcBef>
                        <a:spcAft>
                          <a:spcPts val="0"/>
                        </a:spcAft>
                      </a:pPr>
                      <a:r>
                        <a:rPr lang="en-US" sz="1500" b="0" i="0" u="none" strike="noStrike">
                          <a:solidFill>
                            <a:srgbClr val="9C0006"/>
                          </a:solidFill>
                          <a:effectLst/>
                          <a:latin typeface="Calibri" panose="020F0502020204030204" pitchFamily="34" charset="0"/>
                        </a:rPr>
                        <a:t> </a:t>
                      </a:r>
                      <a:endParaRPr lang="en-US" sz="2300" b="0" i="0" u="none" strike="noStrike">
                        <a:effectLst/>
                        <a:latin typeface="Arial" panose="020B0604020202020204" pitchFamily="34" charset="0"/>
                      </a:endParaRPr>
                    </a:p>
                  </a:txBody>
                  <a:tcPr marL="12146" marR="12146" marT="12146" marB="0" anchor="b">
                    <a:lnL>
                      <a:noFill/>
                    </a:lnL>
                    <a:lnR>
                      <a:noFill/>
                    </a:lnR>
                    <a:lnT>
                      <a:noFill/>
                    </a:lnT>
                    <a:lnB>
                      <a:noFill/>
                    </a:lnB>
                    <a:solidFill>
                      <a:schemeClr val="accent1">
                        <a:lumMod val="40000"/>
                        <a:lumOff val="60000"/>
                      </a:schemeClr>
                    </a:solidFill>
                  </a:tcPr>
                </a:tc>
                <a:tc>
                  <a:txBody>
                    <a:bodyPr/>
                    <a:lstStyle/>
                    <a:p>
                      <a:pPr algn="l" fontAlgn="b">
                        <a:spcBef>
                          <a:spcPts val="0"/>
                        </a:spcBef>
                        <a:spcAft>
                          <a:spcPts val="0"/>
                        </a:spcAft>
                      </a:pPr>
                      <a:r>
                        <a:rPr lang="en-US" sz="1500" b="0" i="0" u="none" strike="noStrike">
                          <a:solidFill>
                            <a:srgbClr val="9C0006"/>
                          </a:solidFill>
                          <a:effectLst/>
                          <a:latin typeface="Calibri" panose="020F0502020204030204" pitchFamily="34" charset="0"/>
                        </a:rPr>
                        <a:t> </a:t>
                      </a:r>
                      <a:endParaRPr lang="en-US" sz="2300" b="0" i="0" u="none" strike="noStrike">
                        <a:effectLst/>
                        <a:latin typeface="Arial" panose="020B0604020202020204" pitchFamily="34" charset="0"/>
                      </a:endParaRPr>
                    </a:p>
                  </a:txBody>
                  <a:tcPr marL="12146" marR="12146" marT="12146" marB="0" anchor="b">
                    <a:lnL>
                      <a:noFill/>
                    </a:lnL>
                    <a:lnR>
                      <a:noFill/>
                    </a:lnR>
                    <a:lnT>
                      <a:noFill/>
                    </a:lnT>
                    <a:lnB>
                      <a:noFill/>
                    </a:lnB>
                    <a:solidFill>
                      <a:schemeClr val="accent1">
                        <a:lumMod val="40000"/>
                        <a:lumOff val="60000"/>
                      </a:schemeClr>
                    </a:solidFill>
                  </a:tcPr>
                </a:tc>
                <a:tc>
                  <a:txBody>
                    <a:bodyPr/>
                    <a:lstStyle/>
                    <a:p>
                      <a:pPr algn="l" fontAlgn="b">
                        <a:spcBef>
                          <a:spcPts val="0"/>
                        </a:spcBef>
                        <a:spcAft>
                          <a:spcPts val="0"/>
                        </a:spcAft>
                      </a:pPr>
                      <a:r>
                        <a:rPr lang="en-US" sz="1500" b="0" i="0" u="none" strike="noStrike" dirty="0">
                          <a:solidFill>
                            <a:srgbClr val="9C0006"/>
                          </a:solidFill>
                          <a:effectLst/>
                          <a:latin typeface="Calibri" panose="020F0502020204030204" pitchFamily="34" charset="0"/>
                        </a:rPr>
                        <a:t> </a:t>
                      </a:r>
                      <a:endParaRPr lang="en-US" sz="2300" b="0" i="0" u="none" strike="noStrike" dirty="0">
                        <a:effectLst/>
                        <a:latin typeface="Arial" panose="020B0604020202020204" pitchFamily="34" charset="0"/>
                      </a:endParaRPr>
                    </a:p>
                  </a:txBody>
                  <a:tcPr marL="12146" marR="12146" marT="12146" marB="0" anchor="b">
                    <a:lnL>
                      <a:noFill/>
                    </a:lnL>
                    <a:lnR>
                      <a:noFill/>
                    </a:lnR>
                    <a:lnT>
                      <a:noFill/>
                    </a:lnT>
                    <a:lnB>
                      <a:noFill/>
                    </a:lnB>
                    <a:solidFill>
                      <a:schemeClr val="accent1">
                        <a:lumMod val="40000"/>
                        <a:lumOff val="60000"/>
                      </a:schemeClr>
                    </a:solidFill>
                  </a:tcPr>
                </a:tc>
                <a:tc>
                  <a:txBody>
                    <a:bodyPr/>
                    <a:lstStyle/>
                    <a:p>
                      <a:pPr algn="l" fontAlgn="b">
                        <a:spcBef>
                          <a:spcPts val="0"/>
                        </a:spcBef>
                        <a:spcAft>
                          <a:spcPts val="0"/>
                        </a:spcAft>
                      </a:pPr>
                      <a:r>
                        <a:rPr lang="en-US" sz="1500" b="0" i="0" u="none" strike="noStrike" dirty="0">
                          <a:solidFill>
                            <a:srgbClr val="9C0006"/>
                          </a:solidFill>
                          <a:effectLst/>
                          <a:latin typeface="Calibri" panose="020F0502020204030204" pitchFamily="34" charset="0"/>
                        </a:rPr>
                        <a:t> </a:t>
                      </a:r>
                      <a:endParaRPr lang="en-US" sz="2300" b="0" i="0" u="none" strike="noStrike" dirty="0">
                        <a:effectLst/>
                        <a:latin typeface="Arial" panose="020B0604020202020204" pitchFamily="34" charset="0"/>
                      </a:endParaRPr>
                    </a:p>
                  </a:txBody>
                  <a:tcPr marL="12146" marR="12146" marT="12146" marB="0" anchor="b">
                    <a:lnL>
                      <a:noFill/>
                    </a:lnL>
                    <a:lnR>
                      <a:noFill/>
                    </a:lnR>
                    <a:lnT>
                      <a:noFill/>
                    </a:lnT>
                    <a:lnB>
                      <a:noFill/>
                    </a:lnB>
                    <a:solidFill>
                      <a:schemeClr val="accent1">
                        <a:lumMod val="40000"/>
                        <a:lumOff val="60000"/>
                      </a:schemeClr>
                    </a:solidFill>
                  </a:tcPr>
                </a:tc>
                <a:tc>
                  <a:txBody>
                    <a:bodyPr/>
                    <a:lstStyle/>
                    <a:p>
                      <a:pPr algn="l" fontAlgn="b">
                        <a:spcBef>
                          <a:spcPts val="0"/>
                        </a:spcBef>
                        <a:spcAft>
                          <a:spcPts val="0"/>
                        </a:spcAft>
                      </a:pPr>
                      <a:r>
                        <a:rPr lang="en-US" sz="1500" b="0" i="0" u="none" strike="noStrike" dirty="0">
                          <a:solidFill>
                            <a:srgbClr val="9C0006"/>
                          </a:solidFill>
                          <a:effectLst/>
                          <a:latin typeface="Calibri" panose="020F0502020204030204" pitchFamily="34" charset="0"/>
                        </a:rPr>
                        <a:t> </a:t>
                      </a:r>
                      <a:endParaRPr lang="en-US" sz="2300" b="0" i="0" u="none" strike="noStrike" dirty="0">
                        <a:effectLst/>
                        <a:latin typeface="Arial" panose="020B0604020202020204" pitchFamily="34" charset="0"/>
                      </a:endParaRPr>
                    </a:p>
                  </a:txBody>
                  <a:tcPr marL="12146" marR="12146" marT="12146" marB="0" anchor="b">
                    <a:lnL>
                      <a:noFill/>
                    </a:lnL>
                    <a:lnR>
                      <a:noFill/>
                    </a:lnR>
                    <a:lnT>
                      <a:noFill/>
                    </a:lnT>
                    <a:lnB>
                      <a:noFill/>
                    </a:lnB>
                    <a:solidFill>
                      <a:schemeClr val="accent1">
                        <a:lumMod val="40000"/>
                        <a:lumOff val="60000"/>
                      </a:schemeClr>
                    </a:solidFill>
                  </a:tcPr>
                </a:tc>
                <a:extLst>
                  <a:ext uri="{0D108BD9-81ED-4DB2-BD59-A6C34878D82A}">
                    <a16:rowId xmlns:a16="http://schemas.microsoft.com/office/drawing/2014/main" val="2729659067"/>
                  </a:ext>
                </a:extLst>
              </a:tr>
            </a:tbl>
          </a:graphicData>
        </a:graphic>
      </p:graphicFrame>
      <p:pic>
        <p:nvPicPr>
          <p:cNvPr id="6" name="Picture 5">
            <a:extLst>
              <a:ext uri="{FF2B5EF4-FFF2-40B4-BE49-F238E27FC236}">
                <a16:creationId xmlns:a16="http://schemas.microsoft.com/office/drawing/2014/main" id="{DF958610-411C-4E45-BAC8-A72975A5BC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24673" y="1274582"/>
            <a:ext cx="1186421" cy="889816"/>
          </a:xfrm>
          <a:prstGeom prst="rect">
            <a:avLst/>
          </a:prstGeom>
        </p:spPr>
      </p:pic>
      <p:sp>
        <p:nvSpPr>
          <p:cNvPr id="5" name="Rectangle 4"/>
          <p:cNvSpPr/>
          <p:nvPr/>
        </p:nvSpPr>
        <p:spPr>
          <a:xfrm>
            <a:off x="924673" y="1274582"/>
            <a:ext cx="1186421" cy="5286477"/>
          </a:xfrm>
          <a:prstGeom prst="rect">
            <a:avLst/>
          </a:prstGeom>
          <a:noFill/>
          <a:ln w="476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2801342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0" y="2286000"/>
            <a:ext cx="4572000" cy="4572000"/>
          </a:xfrm>
        </p:spPr>
      </p:pic>
      <p:sp>
        <p:nvSpPr>
          <p:cNvPr id="5" name="TextBox 4"/>
          <p:cNvSpPr txBox="1"/>
          <p:nvPr/>
        </p:nvSpPr>
        <p:spPr>
          <a:xfrm>
            <a:off x="1755383" y="1916668"/>
            <a:ext cx="1255472" cy="369332"/>
          </a:xfrm>
          <a:prstGeom prst="rect">
            <a:avLst/>
          </a:prstGeom>
          <a:noFill/>
        </p:spPr>
        <p:txBody>
          <a:bodyPr wrap="none" rtlCol="0">
            <a:spAutoFit/>
          </a:bodyPr>
          <a:lstStyle/>
          <a:p>
            <a:r>
              <a:rPr lang="en-US" dirty="0" smtClean="0"/>
              <a:t>Model 19.1</a:t>
            </a:r>
            <a:endParaRPr lang="en-US" dirty="0"/>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12907" y="2286000"/>
            <a:ext cx="4572000" cy="4572000"/>
          </a:xfrm>
          <a:prstGeom prst="rect">
            <a:avLst/>
          </a:prstGeom>
        </p:spPr>
      </p:pic>
      <p:sp>
        <p:nvSpPr>
          <p:cNvPr id="7" name="TextBox 6"/>
          <p:cNvSpPr txBox="1"/>
          <p:nvPr/>
        </p:nvSpPr>
        <p:spPr>
          <a:xfrm>
            <a:off x="6433288" y="1923164"/>
            <a:ext cx="1353256" cy="369332"/>
          </a:xfrm>
          <a:prstGeom prst="rect">
            <a:avLst/>
          </a:prstGeom>
          <a:noFill/>
        </p:spPr>
        <p:txBody>
          <a:bodyPr wrap="none" rtlCol="0">
            <a:spAutoFit/>
          </a:bodyPr>
          <a:lstStyle/>
          <a:p>
            <a:r>
              <a:rPr lang="en-US" dirty="0" smtClean="0"/>
              <a:t>Model 21.5c</a:t>
            </a:r>
            <a:endParaRPr lang="en-US" dirty="0"/>
          </a:p>
        </p:txBody>
      </p:sp>
    </p:spTree>
    <p:extLst>
      <p:ext uri="{BB962C8B-B14F-4D97-AF65-F5344CB8AC3E}">
        <p14:creationId xmlns:p14="http://schemas.microsoft.com/office/powerpoint/2010/main" val="400158784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0" y="1905966"/>
            <a:ext cx="9123134" cy="4804800"/>
          </a:xfrm>
          <a:prstGeom prst="rect">
            <a:avLst/>
          </a:prstGeom>
        </p:spPr>
      </p:pic>
    </p:spTree>
    <p:extLst>
      <p:ext uri="{BB962C8B-B14F-4D97-AF65-F5344CB8AC3E}">
        <p14:creationId xmlns:p14="http://schemas.microsoft.com/office/powerpoint/2010/main" val="17263258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17338" y="0"/>
            <a:ext cx="2326662" cy="1744997"/>
          </a:xfrm>
          <a:prstGeom prst="rect">
            <a:avLst/>
          </a:prstGeom>
        </p:spPr>
      </p:pic>
      <p:sp>
        <p:nvSpPr>
          <p:cNvPr id="2" name="Title 1"/>
          <p:cNvSpPr>
            <a:spLocks noGrp="1"/>
          </p:cNvSpPr>
          <p:nvPr>
            <p:ph type="title"/>
          </p:nvPr>
        </p:nvSpPr>
        <p:spPr>
          <a:xfrm>
            <a:off x="209518" y="209716"/>
            <a:ext cx="4392092" cy="1325563"/>
          </a:xfrm>
        </p:spPr>
        <p:txBody>
          <a:bodyPr/>
          <a:lstStyle/>
          <a:p>
            <a:r>
              <a:rPr lang="en-US" dirty="0"/>
              <a:t>Age-0 Pacific cod beach seine index</a:t>
            </a:r>
          </a:p>
        </p:txBody>
      </p:sp>
      <p:pic>
        <p:nvPicPr>
          <p:cNvPr id="4" name="Picture 3"/>
          <p:cNvPicPr>
            <a:picLocks noChangeAspect="1"/>
          </p:cNvPicPr>
          <p:nvPr/>
        </p:nvPicPr>
        <p:blipFill>
          <a:blip r:embed="rId3"/>
          <a:stretch>
            <a:fillRect/>
          </a:stretch>
        </p:blipFill>
        <p:spPr>
          <a:xfrm>
            <a:off x="0" y="3994262"/>
            <a:ext cx="4572000" cy="2863738"/>
          </a:xfrm>
          <a:prstGeom prst="rect">
            <a:avLst/>
          </a:prstGeom>
        </p:spPr>
      </p:pic>
      <p:sp>
        <p:nvSpPr>
          <p:cNvPr id="8" name="TextBox 7"/>
          <p:cNvSpPr txBox="1"/>
          <p:nvPr/>
        </p:nvSpPr>
        <p:spPr>
          <a:xfrm>
            <a:off x="4828411" y="3347931"/>
            <a:ext cx="4211666" cy="646331"/>
          </a:xfrm>
          <a:prstGeom prst="rect">
            <a:avLst/>
          </a:prstGeom>
          <a:noFill/>
        </p:spPr>
        <p:txBody>
          <a:bodyPr wrap="none" rtlCol="0">
            <a:spAutoFit/>
          </a:bodyPr>
          <a:lstStyle/>
          <a:p>
            <a:r>
              <a:rPr lang="en-US" dirty="0"/>
              <a:t>2006-2016 Model 19.1</a:t>
            </a:r>
          </a:p>
          <a:p>
            <a:r>
              <a:rPr lang="en-US" dirty="0"/>
              <a:t>Recruitment </a:t>
            </a:r>
            <a:r>
              <a:rPr lang="en-US" dirty="0" err="1"/>
              <a:t>Devs</a:t>
            </a:r>
            <a:r>
              <a:rPr lang="en-US" dirty="0"/>
              <a:t>. vs ln(Beach Seine CPUE)</a:t>
            </a:r>
          </a:p>
        </p:txBody>
      </p:sp>
      <p:pic>
        <p:nvPicPr>
          <p:cNvPr id="10" name="Content Placeholder 9"/>
          <p:cNvPicPr>
            <a:picLocks noGrp="1" noChangeAspect="1"/>
          </p:cNvPicPr>
          <p:nvPr>
            <p:ph idx="1"/>
          </p:nvPr>
        </p:nvPicPr>
        <p:blipFill>
          <a:blip r:embed="rId4"/>
          <a:stretch>
            <a:fillRect/>
          </a:stretch>
        </p:blipFill>
        <p:spPr>
          <a:xfrm>
            <a:off x="4572000" y="4019962"/>
            <a:ext cx="4572000" cy="2860372"/>
          </a:xfrm>
          <a:prstGeom prst="rect">
            <a:avLst/>
          </a:prstGeom>
        </p:spPr>
      </p:pic>
      <p:sp>
        <p:nvSpPr>
          <p:cNvPr id="11" name="TextBox 10"/>
          <p:cNvSpPr txBox="1"/>
          <p:nvPr/>
        </p:nvSpPr>
        <p:spPr>
          <a:xfrm>
            <a:off x="209518" y="3347931"/>
            <a:ext cx="3335400" cy="646331"/>
          </a:xfrm>
          <a:prstGeom prst="rect">
            <a:avLst/>
          </a:prstGeom>
          <a:noFill/>
        </p:spPr>
        <p:txBody>
          <a:bodyPr wrap="none" rtlCol="0">
            <a:spAutoFit/>
          </a:bodyPr>
          <a:lstStyle/>
          <a:p>
            <a:r>
              <a:rPr lang="en-US" dirty="0"/>
              <a:t>2006-2020 Model 19.1</a:t>
            </a:r>
          </a:p>
          <a:p>
            <a:r>
              <a:rPr lang="en-US" dirty="0"/>
              <a:t>Recruitment vs Beach Seine CPUE</a:t>
            </a:r>
          </a:p>
        </p:txBody>
      </p:sp>
      <p:cxnSp>
        <p:nvCxnSpPr>
          <p:cNvPr id="13" name="Straight Connector 12"/>
          <p:cNvCxnSpPr/>
          <p:nvPr/>
        </p:nvCxnSpPr>
        <p:spPr>
          <a:xfrm flipV="1">
            <a:off x="3001108" y="4126523"/>
            <a:ext cx="31261" cy="1906954"/>
          </a:xfrm>
          <a:prstGeom prst="line">
            <a:avLst/>
          </a:prstGeom>
          <a:ln w="28575">
            <a:solidFill>
              <a:schemeClr val="accent2">
                <a:lumMod val="50000"/>
              </a:schemeClr>
            </a:solidFill>
            <a:prstDash val="sysDot"/>
          </a:ln>
        </p:spPr>
        <p:style>
          <a:lnRef idx="1">
            <a:schemeClr val="accent1"/>
          </a:lnRef>
          <a:fillRef idx="0">
            <a:schemeClr val="accent1"/>
          </a:fillRef>
          <a:effectRef idx="0">
            <a:schemeClr val="accent1"/>
          </a:effectRef>
          <a:fontRef idx="minor">
            <a:schemeClr val="tx1"/>
          </a:fontRef>
        </p:style>
      </p:cxnSp>
      <p:pic>
        <p:nvPicPr>
          <p:cNvPr id="15" name="Picture 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81600" y="1333887"/>
            <a:ext cx="1927348" cy="1445511"/>
          </a:xfrm>
          <a:prstGeom prst="rect">
            <a:avLst/>
          </a:prstGeom>
        </p:spPr>
      </p:pic>
      <p:pic>
        <p:nvPicPr>
          <p:cNvPr id="16" name="Picture 15"/>
          <p:cNvPicPr>
            <a:picLocks noChangeAspect="1"/>
          </p:cNvPicPr>
          <p:nvPr/>
        </p:nvPicPr>
        <p:blipFill>
          <a:blip r:embed="rId6"/>
          <a:stretch>
            <a:fillRect/>
          </a:stretch>
        </p:blipFill>
        <p:spPr>
          <a:xfrm>
            <a:off x="7104871" y="1699824"/>
            <a:ext cx="2046944" cy="1399008"/>
          </a:xfrm>
          <a:prstGeom prst="rect">
            <a:avLst/>
          </a:prstGeom>
        </p:spPr>
      </p:pic>
      <p:sp>
        <p:nvSpPr>
          <p:cNvPr id="3" name="TextBox 2"/>
          <p:cNvSpPr txBox="1"/>
          <p:nvPr/>
        </p:nvSpPr>
        <p:spPr>
          <a:xfrm>
            <a:off x="110669" y="2056642"/>
            <a:ext cx="4780936" cy="830997"/>
          </a:xfrm>
          <a:prstGeom prst="rect">
            <a:avLst/>
          </a:prstGeom>
          <a:noFill/>
        </p:spPr>
        <p:txBody>
          <a:bodyPr wrap="square" rtlCol="0">
            <a:spAutoFit/>
          </a:bodyPr>
          <a:lstStyle/>
          <a:p>
            <a:r>
              <a:rPr lang="en-US" sz="1600" dirty="0" err="1" smtClean="0"/>
              <a:t>Litzow</a:t>
            </a:r>
            <a:r>
              <a:rPr lang="en-US" sz="1600" dirty="0" smtClean="0"/>
              <a:t>, et al. (In Review</a:t>
            </a:r>
            <a:r>
              <a:rPr lang="en-US" sz="1600" dirty="0"/>
              <a:t>) Predicting year class strength for climate-stressed </a:t>
            </a:r>
            <a:r>
              <a:rPr lang="en-US" sz="1600" dirty="0" err="1"/>
              <a:t>gadid</a:t>
            </a:r>
            <a:r>
              <a:rPr lang="en-US" sz="1600" dirty="0"/>
              <a:t> stocks in the Gulf of </a:t>
            </a:r>
            <a:r>
              <a:rPr lang="en-US" sz="1600" dirty="0" smtClean="0"/>
              <a:t>Alaska. Fisheries Research</a:t>
            </a:r>
            <a:endParaRPr lang="en-US" sz="1600" dirty="0"/>
          </a:p>
        </p:txBody>
      </p:sp>
    </p:spTree>
    <p:extLst>
      <p:ext uri="{BB962C8B-B14F-4D97-AF65-F5344CB8AC3E}">
        <p14:creationId xmlns:p14="http://schemas.microsoft.com/office/powerpoint/2010/main" val="39816799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1450" y="136527"/>
            <a:ext cx="7886700" cy="713580"/>
          </a:xfrm>
        </p:spPr>
        <p:txBody>
          <a:bodyPr/>
          <a:lstStyle/>
          <a:p>
            <a:r>
              <a:rPr lang="en-US" dirty="0"/>
              <a:t>Model 21.1a vs. Model 19.1</a:t>
            </a:r>
          </a:p>
        </p:txBody>
      </p:sp>
      <p:sp>
        <p:nvSpPr>
          <p:cNvPr id="3" name="Content Placeholder 2"/>
          <p:cNvSpPr>
            <a:spLocks noGrp="1"/>
          </p:cNvSpPr>
          <p:nvPr>
            <p:ph idx="1"/>
          </p:nvPr>
        </p:nvSpPr>
        <p:spPr>
          <a:xfrm>
            <a:off x="378619" y="882649"/>
            <a:ext cx="7886700" cy="4351338"/>
          </a:xfrm>
        </p:spPr>
        <p:txBody>
          <a:bodyPr/>
          <a:lstStyle/>
          <a:p>
            <a:r>
              <a:rPr lang="en-US" dirty="0"/>
              <a:t>Addition of Age-0 beach seine index</a:t>
            </a:r>
          </a:p>
          <a:p>
            <a:pPr lvl="1"/>
            <a:r>
              <a:rPr lang="en-US" dirty="0"/>
              <a:t>Good fit to beach seine index</a:t>
            </a:r>
          </a:p>
        </p:txBody>
      </p:sp>
      <p:pic>
        <p:nvPicPr>
          <p:cNvPr id="6" name="Picture 5"/>
          <p:cNvPicPr>
            <a:picLocks noChangeAspect="1"/>
          </p:cNvPicPr>
          <p:nvPr/>
        </p:nvPicPr>
        <p:blipFill rotWithShape="1">
          <a:blip r:embed="rId2"/>
          <a:srcRect t="16326" r="4921" b="4607"/>
          <a:stretch/>
        </p:blipFill>
        <p:spPr>
          <a:xfrm>
            <a:off x="601667" y="2883691"/>
            <a:ext cx="7026266" cy="3595689"/>
          </a:xfrm>
          <a:prstGeom prst="rect">
            <a:avLst/>
          </a:prstGeom>
        </p:spPr>
      </p:pic>
    </p:spTree>
    <p:extLst>
      <p:ext uri="{BB962C8B-B14F-4D97-AF65-F5344CB8AC3E}">
        <p14:creationId xmlns:p14="http://schemas.microsoft.com/office/powerpoint/2010/main" val="11763412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4401244" y="4044462"/>
            <a:ext cx="4572000" cy="2813538"/>
          </a:xfrm>
          <a:prstGeom prst="rect">
            <a:avLst/>
          </a:prstGeom>
        </p:spPr>
      </p:pic>
      <p:pic>
        <p:nvPicPr>
          <p:cNvPr id="8" name="Content Placeholder 7"/>
          <p:cNvPicPr>
            <a:picLocks noGrp="1" noChangeAspect="1"/>
          </p:cNvPicPr>
          <p:nvPr>
            <p:ph idx="1"/>
          </p:nvPr>
        </p:nvPicPr>
        <p:blipFill rotWithShape="1">
          <a:blip r:embed="rId3"/>
          <a:srcRect t="16231" b="18262"/>
          <a:stretch/>
        </p:blipFill>
        <p:spPr>
          <a:xfrm>
            <a:off x="4401244" y="2664619"/>
            <a:ext cx="4572000" cy="1843088"/>
          </a:xfrm>
          <a:prstGeom prst="rect">
            <a:avLst/>
          </a:prstGeom>
        </p:spPr>
      </p:pic>
      <p:pic>
        <p:nvPicPr>
          <p:cNvPr id="4" name="Picture 3"/>
          <p:cNvPicPr>
            <a:picLocks noChangeAspect="1"/>
          </p:cNvPicPr>
          <p:nvPr/>
        </p:nvPicPr>
        <p:blipFill>
          <a:blip r:embed="rId4"/>
          <a:stretch>
            <a:fillRect/>
          </a:stretch>
        </p:blipFill>
        <p:spPr>
          <a:xfrm>
            <a:off x="76581" y="4044462"/>
            <a:ext cx="4572000" cy="2813538"/>
          </a:xfrm>
          <a:prstGeom prst="rect">
            <a:avLst/>
          </a:prstGeom>
        </p:spPr>
      </p:pic>
      <p:pic>
        <p:nvPicPr>
          <p:cNvPr id="5" name="Picture 4"/>
          <p:cNvPicPr>
            <a:picLocks noChangeAspect="1"/>
          </p:cNvPicPr>
          <p:nvPr/>
        </p:nvPicPr>
        <p:blipFill rotWithShape="1">
          <a:blip r:embed="rId5"/>
          <a:srcRect t="16335" b="18665"/>
          <a:stretch/>
        </p:blipFill>
        <p:spPr>
          <a:xfrm>
            <a:off x="76581" y="2664619"/>
            <a:ext cx="4572000" cy="1828800"/>
          </a:xfrm>
          <a:prstGeom prst="rect">
            <a:avLst/>
          </a:prstGeom>
        </p:spPr>
      </p:pic>
      <p:sp>
        <p:nvSpPr>
          <p:cNvPr id="6" name="TextBox 5"/>
          <p:cNvSpPr txBox="1"/>
          <p:nvPr/>
        </p:nvSpPr>
        <p:spPr>
          <a:xfrm>
            <a:off x="628650" y="2701200"/>
            <a:ext cx="2264569" cy="369332"/>
          </a:xfrm>
          <a:prstGeom prst="rect">
            <a:avLst/>
          </a:prstGeom>
          <a:noFill/>
        </p:spPr>
        <p:txBody>
          <a:bodyPr wrap="square" rtlCol="0">
            <a:spAutoFit/>
          </a:bodyPr>
          <a:lstStyle/>
          <a:p>
            <a:r>
              <a:rPr lang="en-US" dirty="0"/>
              <a:t>Model19.1</a:t>
            </a:r>
          </a:p>
        </p:txBody>
      </p:sp>
      <p:sp>
        <p:nvSpPr>
          <p:cNvPr id="7" name="TextBox 6"/>
          <p:cNvSpPr txBox="1"/>
          <p:nvPr/>
        </p:nvSpPr>
        <p:spPr>
          <a:xfrm>
            <a:off x="516731" y="4530000"/>
            <a:ext cx="2264569" cy="369332"/>
          </a:xfrm>
          <a:prstGeom prst="rect">
            <a:avLst/>
          </a:prstGeom>
          <a:noFill/>
        </p:spPr>
        <p:txBody>
          <a:bodyPr wrap="square" rtlCol="0">
            <a:spAutoFit/>
          </a:bodyPr>
          <a:lstStyle/>
          <a:p>
            <a:r>
              <a:rPr lang="en-US" dirty="0"/>
              <a:t>Model21.1a</a:t>
            </a:r>
          </a:p>
        </p:txBody>
      </p:sp>
      <p:sp>
        <p:nvSpPr>
          <p:cNvPr id="10" name="TextBox 9"/>
          <p:cNvSpPr txBox="1"/>
          <p:nvPr/>
        </p:nvSpPr>
        <p:spPr>
          <a:xfrm>
            <a:off x="5697595" y="2331868"/>
            <a:ext cx="2226635" cy="369332"/>
          </a:xfrm>
          <a:prstGeom prst="rect">
            <a:avLst/>
          </a:prstGeom>
          <a:noFill/>
        </p:spPr>
        <p:txBody>
          <a:bodyPr wrap="none" rtlCol="0">
            <a:spAutoFit/>
          </a:bodyPr>
          <a:lstStyle/>
          <a:p>
            <a:r>
              <a:rPr lang="en-US" dirty="0"/>
              <a:t>Longline Survey Index</a:t>
            </a:r>
          </a:p>
        </p:txBody>
      </p:sp>
      <p:sp>
        <p:nvSpPr>
          <p:cNvPr id="11" name="TextBox 10"/>
          <p:cNvSpPr txBox="1"/>
          <p:nvPr/>
        </p:nvSpPr>
        <p:spPr>
          <a:xfrm>
            <a:off x="1142105" y="2331868"/>
            <a:ext cx="2687787" cy="369332"/>
          </a:xfrm>
          <a:prstGeom prst="rect">
            <a:avLst/>
          </a:prstGeom>
          <a:noFill/>
        </p:spPr>
        <p:txBody>
          <a:bodyPr wrap="none" rtlCol="0">
            <a:spAutoFit/>
          </a:bodyPr>
          <a:lstStyle/>
          <a:p>
            <a:r>
              <a:rPr lang="en-US" dirty="0"/>
              <a:t>Bottom Trawl Survey Index</a:t>
            </a:r>
          </a:p>
        </p:txBody>
      </p:sp>
      <p:sp>
        <p:nvSpPr>
          <p:cNvPr id="12" name="Oval 11"/>
          <p:cNvSpPr/>
          <p:nvPr/>
        </p:nvSpPr>
        <p:spPr>
          <a:xfrm>
            <a:off x="3286124" y="3020524"/>
            <a:ext cx="522336" cy="60849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3275829" y="4858850"/>
            <a:ext cx="522336" cy="60849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8200254" y="5364957"/>
            <a:ext cx="529480" cy="68763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8200254" y="3524251"/>
            <a:ext cx="529480" cy="68763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3829892" y="3374781"/>
            <a:ext cx="632641" cy="111863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3829892" y="5217869"/>
            <a:ext cx="632641" cy="111863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itle 1"/>
          <p:cNvSpPr>
            <a:spLocks noGrp="1"/>
          </p:cNvSpPr>
          <p:nvPr>
            <p:ph type="title"/>
          </p:nvPr>
        </p:nvSpPr>
        <p:spPr>
          <a:xfrm>
            <a:off x="171450" y="136527"/>
            <a:ext cx="7886700" cy="713580"/>
          </a:xfrm>
        </p:spPr>
        <p:txBody>
          <a:bodyPr/>
          <a:lstStyle/>
          <a:p>
            <a:r>
              <a:rPr lang="en-US" dirty="0"/>
              <a:t>Model 21.1a vs. Model 19.1</a:t>
            </a:r>
          </a:p>
        </p:txBody>
      </p:sp>
      <p:sp>
        <p:nvSpPr>
          <p:cNvPr id="21" name="Content Placeholder 2"/>
          <p:cNvSpPr txBox="1">
            <a:spLocks/>
          </p:cNvSpPr>
          <p:nvPr/>
        </p:nvSpPr>
        <p:spPr>
          <a:xfrm>
            <a:off x="378619" y="882649"/>
            <a:ext cx="78867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Addition of Age-0 beach seine index</a:t>
            </a:r>
          </a:p>
          <a:p>
            <a:pPr lvl="1"/>
            <a:r>
              <a:rPr lang="en-US" dirty="0">
                <a:solidFill>
                  <a:schemeClr val="bg1">
                    <a:lumMod val="75000"/>
                  </a:schemeClr>
                </a:solidFill>
              </a:rPr>
              <a:t>Good fit to beach seine index</a:t>
            </a:r>
          </a:p>
          <a:p>
            <a:pPr lvl="1"/>
            <a:r>
              <a:rPr lang="en-US" dirty="0"/>
              <a:t>Poorer fit to all other survey indices</a:t>
            </a:r>
          </a:p>
        </p:txBody>
      </p:sp>
    </p:spTree>
    <p:extLst>
      <p:ext uri="{BB962C8B-B14F-4D97-AF65-F5344CB8AC3E}">
        <p14:creationId xmlns:p14="http://schemas.microsoft.com/office/powerpoint/2010/main" val="31803506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1450" y="136527"/>
            <a:ext cx="7886700" cy="713580"/>
          </a:xfrm>
        </p:spPr>
        <p:txBody>
          <a:bodyPr/>
          <a:lstStyle/>
          <a:p>
            <a:r>
              <a:rPr lang="en-US" dirty="0"/>
              <a:t>Model 21.1a vs. Model 19.1</a:t>
            </a:r>
          </a:p>
        </p:txBody>
      </p:sp>
      <p:sp>
        <p:nvSpPr>
          <p:cNvPr id="3" name="Content Placeholder 2"/>
          <p:cNvSpPr>
            <a:spLocks noGrp="1"/>
          </p:cNvSpPr>
          <p:nvPr>
            <p:ph idx="1"/>
          </p:nvPr>
        </p:nvSpPr>
        <p:spPr>
          <a:xfrm>
            <a:off x="378619" y="911225"/>
            <a:ext cx="7886700" cy="4351338"/>
          </a:xfrm>
        </p:spPr>
        <p:txBody>
          <a:bodyPr/>
          <a:lstStyle/>
          <a:p>
            <a:r>
              <a:rPr lang="en-US" dirty="0"/>
              <a:t>Addition of Age-0 beach seine index</a:t>
            </a:r>
          </a:p>
          <a:p>
            <a:pPr lvl="1"/>
            <a:r>
              <a:rPr lang="en-US" dirty="0">
                <a:solidFill>
                  <a:schemeClr val="bg1">
                    <a:lumMod val="75000"/>
                  </a:schemeClr>
                </a:solidFill>
              </a:rPr>
              <a:t>Good fit to beach seine index</a:t>
            </a:r>
          </a:p>
          <a:p>
            <a:pPr lvl="1"/>
            <a:r>
              <a:rPr lang="en-US" dirty="0">
                <a:solidFill>
                  <a:schemeClr val="bg1">
                    <a:lumMod val="75000"/>
                  </a:schemeClr>
                </a:solidFill>
              </a:rPr>
              <a:t>Poorer fit to all other survey indices</a:t>
            </a:r>
          </a:p>
          <a:p>
            <a:pPr lvl="1"/>
            <a:r>
              <a:rPr lang="en-US" dirty="0"/>
              <a:t>Reduced rec. </a:t>
            </a:r>
            <a:r>
              <a:rPr lang="en-US" dirty="0" err="1"/>
              <a:t>devs</a:t>
            </a:r>
            <a:r>
              <a:rPr lang="en-US" dirty="0"/>
              <a:t>. and variance of rec. </a:t>
            </a:r>
            <a:r>
              <a:rPr lang="en-US" dirty="0" err="1"/>
              <a:t>devs</a:t>
            </a:r>
            <a:r>
              <a:rPr lang="en-US" dirty="0"/>
              <a:t>.</a:t>
            </a:r>
          </a:p>
          <a:p>
            <a:pPr lvl="1"/>
            <a:r>
              <a:rPr lang="en-US" dirty="0"/>
              <a:t>Reduced variance on reference points</a:t>
            </a:r>
          </a:p>
          <a:p>
            <a:pPr lvl="1"/>
            <a:r>
              <a:rPr lang="en-US" dirty="0"/>
              <a:t>Reduction in heatwave block M from 0.82 to 0.75</a:t>
            </a:r>
          </a:p>
          <a:p>
            <a:pPr lvl="1"/>
            <a:r>
              <a:rPr lang="en-US" dirty="0"/>
              <a:t>Mixed results for composition fits</a:t>
            </a:r>
          </a:p>
          <a:p>
            <a:pPr lvl="1"/>
            <a:r>
              <a:rPr lang="en-US" dirty="0"/>
              <a:t>Retrospective Rho’s and RMSE remain close to the same</a:t>
            </a:r>
          </a:p>
        </p:txBody>
      </p:sp>
      <p:pic>
        <p:nvPicPr>
          <p:cNvPr id="9" name="Picture 8"/>
          <p:cNvPicPr>
            <a:picLocks noChangeAspect="1"/>
          </p:cNvPicPr>
          <p:nvPr/>
        </p:nvPicPr>
        <p:blipFill>
          <a:blip r:embed="rId2"/>
          <a:stretch>
            <a:fillRect/>
          </a:stretch>
        </p:blipFill>
        <p:spPr>
          <a:xfrm>
            <a:off x="4572000" y="4295955"/>
            <a:ext cx="4572000" cy="2562045"/>
          </a:xfrm>
          <a:prstGeom prst="rect">
            <a:avLst/>
          </a:prstGeom>
        </p:spPr>
      </p:pic>
      <p:pic>
        <p:nvPicPr>
          <p:cNvPr id="11" name="Picture 10"/>
          <p:cNvPicPr>
            <a:picLocks noChangeAspect="1"/>
          </p:cNvPicPr>
          <p:nvPr/>
        </p:nvPicPr>
        <p:blipFill>
          <a:blip r:embed="rId3"/>
          <a:stretch>
            <a:fillRect/>
          </a:stretch>
        </p:blipFill>
        <p:spPr>
          <a:xfrm>
            <a:off x="0" y="4295955"/>
            <a:ext cx="4572000" cy="2586051"/>
          </a:xfrm>
          <a:prstGeom prst="rect">
            <a:avLst/>
          </a:prstGeom>
        </p:spPr>
      </p:pic>
    </p:spTree>
    <p:extLst>
      <p:ext uri="{BB962C8B-B14F-4D97-AF65-F5344CB8AC3E}">
        <p14:creationId xmlns:p14="http://schemas.microsoft.com/office/powerpoint/2010/main" val="3082475971"/>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23519</TotalTime>
  <Words>2408</Words>
  <Application>Microsoft Office PowerPoint</Application>
  <PresentationFormat>On-screen Show (4:3)</PresentationFormat>
  <Paragraphs>598</Paragraphs>
  <Slides>51</Slides>
  <Notes>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51</vt:i4>
      </vt:variant>
    </vt:vector>
  </HeadingPairs>
  <TitlesOfParts>
    <vt:vector size="58" baseType="lpstr">
      <vt:lpstr>Arial</vt:lpstr>
      <vt:lpstr>Calibri</vt:lpstr>
      <vt:lpstr>Calibri Light</vt:lpstr>
      <vt:lpstr>Cambria Math</vt:lpstr>
      <vt:lpstr>Times New Roman</vt:lpstr>
      <vt:lpstr>Yu Mincho</vt:lpstr>
      <vt:lpstr>Office Theme</vt:lpstr>
      <vt:lpstr>Gulf of Alaska Pacific cod</vt:lpstr>
      <vt:lpstr>Last year’s model</vt:lpstr>
      <vt:lpstr>Last year’s accepted model features</vt:lpstr>
      <vt:lpstr>Model configurations</vt:lpstr>
      <vt:lpstr>Model configurations</vt:lpstr>
      <vt:lpstr>Age-0 Pacific cod beach seine index</vt:lpstr>
      <vt:lpstr>Model 21.1a vs. Model 19.1</vt:lpstr>
      <vt:lpstr>Model 21.1a vs. Model 19.1</vt:lpstr>
      <vt:lpstr>Model 21.1a vs. Model 19.1</vt:lpstr>
      <vt:lpstr>Model configurations</vt:lpstr>
      <vt:lpstr>Environmental links</vt:lpstr>
      <vt:lpstr>Growth</vt:lpstr>
      <vt:lpstr>PowerPoint Presentation</vt:lpstr>
      <vt:lpstr>Natural Mortality</vt:lpstr>
      <vt:lpstr>Natural Mortality</vt:lpstr>
      <vt:lpstr>Recruitment</vt:lpstr>
      <vt:lpstr>Model 21.1d recruitment</vt:lpstr>
      <vt:lpstr>Model configurations</vt:lpstr>
      <vt:lpstr>Model tuning</vt:lpstr>
      <vt:lpstr>Model tuning</vt:lpstr>
      <vt:lpstr>Model evaluation</vt:lpstr>
      <vt:lpstr>Likelihood components</vt:lpstr>
      <vt:lpstr>Likelihood components</vt:lpstr>
      <vt:lpstr>Likelihood components</vt:lpstr>
      <vt:lpstr>Likelihood components</vt:lpstr>
      <vt:lpstr>Model evaluation</vt:lpstr>
      <vt:lpstr>Model evaluation</vt:lpstr>
      <vt:lpstr>Model evaluation</vt:lpstr>
      <vt:lpstr>Model evaluation</vt:lpstr>
      <vt:lpstr>Model evaluation</vt:lpstr>
      <vt:lpstr>Model evaluation Environmental-link parameters</vt:lpstr>
      <vt:lpstr>Model evaluation Environmental-link parameters</vt:lpstr>
      <vt:lpstr>Model evaluation Environmental-link parameters</vt:lpstr>
      <vt:lpstr>Model evaluation Environmental-link parameters</vt:lpstr>
      <vt:lpstr>Models 21.1 and 21.5 series fits to indices</vt:lpstr>
      <vt:lpstr>Model 21.1  and 21.5 series results</vt:lpstr>
      <vt:lpstr>Model 21.1  and 21.5 series results</vt:lpstr>
      <vt:lpstr>Summary</vt:lpstr>
      <vt:lpstr>New Data to be added for November</vt:lpstr>
      <vt:lpstr>Proposed models for November</vt:lpstr>
      <vt:lpstr>November model evaluation?</vt:lpstr>
      <vt:lpstr>PowerPoint Presentation</vt:lpstr>
      <vt:lpstr>2021 Fishery Performance (if time allows) </vt:lpstr>
      <vt:lpstr>Vessels participating in GOA Pacific cod fishery</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NOAA - Alaska Fisheries Science Center</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Gulf of Alaska Pacific cod</dc:title>
  <dc:creator>Steve Barbeaux</dc:creator>
  <cp:lastModifiedBy>Steve Barbeaux</cp:lastModifiedBy>
  <cp:revision>54</cp:revision>
  <dcterms:created xsi:type="dcterms:W3CDTF">2021-09-10T16:39:07Z</dcterms:created>
  <dcterms:modified xsi:type="dcterms:W3CDTF">2021-09-27T16:30:53Z</dcterms:modified>
</cp:coreProperties>
</file>